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58" r:id="rId5"/>
    <p:sldId id="259" r:id="rId6"/>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502" y="157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124791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229676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421749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399868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267636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15882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214936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398823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202304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407143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6F6D9A-83B8-4FED-8359-008A46267E7D}" type="datetimeFigureOut">
              <a:rPr lang="es-MX" smtClean="0"/>
              <a:t>15/01/2019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0CF9C39-FA72-422C-9AB5-EF8A068CA56D}" type="slidenum">
              <a:rPr lang="es-MX" smtClean="0"/>
              <a:t>‹#›</a:t>
            </a:fld>
            <a:endParaRPr lang="es-MX" dirty="0"/>
          </a:p>
        </p:txBody>
      </p:sp>
    </p:spTree>
    <p:extLst>
      <p:ext uri="{BB962C8B-B14F-4D97-AF65-F5344CB8AC3E}">
        <p14:creationId xmlns:p14="http://schemas.microsoft.com/office/powerpoint/2010/main" val="66351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39000" r="-3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6F6D9A-83B8-4FED-8359-008A46267E7D}" type="datetimeFigureOut">
              <a:rPr lang="es-MX" smtClean="0"/>
              <a:t>15/01/2019</a:t>
            </a:fld>
            <a:endParaRPr lang="es-MX" dirty="0"/>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0CF9C39-FA72-422C-9AB5-EF8A068CA56D}" type="slidenum">
              <a:rPr lang="es-MX" smtClean="0"/>
              <a:t>‹#›</a:t>
            </a:fld>
            <a:endParaRPr lang="es-MX" dirty="0"/>
          </a:p>
        </p:txBody>
      </p:sp>
    </p:spTree>
    <p:extLst>
      <p:ext uri="{BB962C8B-B14F-4D97-AF65-F5344CB8AC3E}">
        <p14:creationId xmlns:p14="http://schemas.microsoft.com/office/powerpoint/2010/main" val="2444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548071"/>
            <a:ext cx="6858000" cy="1960033"/>
          </a:xfrm>
        </p:spPr>
        <p:txBody>
          <a:bodyPr>
            <a:noAutofit/>
          </a:bodyPr>
          <a:lstStyle/>
          <a:p>
            <a:r>
              <a:rPr lang="es-MX" sz="3600" dirty="0" smtClean="0"/>
              <a:t/>
            </a:r>
            <a:br>
              <a:rPr lang="es-MX" sz="3600" dirty="0" smtClean="0"/>
            </a:br>
            <a:r>
              <a:rPr lang="es-MX" sz="3600" dirty="0" smtClean="0"/>
              <a:t>4th  International Summer CAMP  </a:t>
            </a:r>
            <a:br>
              <a:rPr lang="es-MX" sz="3600" dirty="0" smtClean="0"/>
            </a:br>
            <a:r>
              <a:rPr lang="es-MX" sz="3600" dirty="0" smtClean="0"/>
              <a:t/>
            </a:r>
            <a:br>
              <a:rPr lang="es-MX" sz="3600" dirty="0" smtClean="0"/>
            </a:br>
            <a:r>
              <a:rPr lang="es-MX" sz="3600" dirty="0" smtClean="0"/>
              <a:t/>
            </a:r>
            <a:br>
              <a:rPr lang="es-MX" sz="3600" dirty="0" smtClean="0"/>
            </a:br>
            <a:r>
              <a:rPr lang="es-MX" sz="3600" dirty="0" smtClean="0"/>
              <a:t/>
            </a:r>
            <a:br>
              <a:rPr lang="es-MX" sz="3600" dirty="0" smtClean="0"/>
            </a:br>
            <a:r>
              <a:rPr lang="es-MX" sz="3600" dirty="0" smtClean="0"/>
              <a:t/>
            </a:r>
            <a:br>
              <a:rPr lang="es-MX" sz="3600" dirty="0" smtClean="0"/>
            </a:br>
            <a:r>
              <a:rPr lang="es-MX" sz="3600" dirty="0" smtClean="0"/>
              <a:t>4th to 21st of July ´2019.</a:t>
            </a:r>
            <a:br>
              <a:rPr lang="es-MX" sz="3600" dirty="0" smtClean="0"/>
            </a:br>
            <a:r>
              <a:rPr lang="es-MX" sz="3600" dirty="0" smtClean="0"/>
              <a:t/>
            </a:r>
            <a:br>
              <a:rPr lang="es-MX" sz="3600" dirty="0" smtClean="0"/>
            </a:br>
            <a:r>
              <a:rPr lang="es-MX" sz="3600" dirty="0"/>
              <a:t/>
            </a:r>
            <a:br>
              <a:rPr lang="es-MX" sz="3600" dirty="0"/>
            </a:br>
            <a:r>
              <a:rPr lang="es-MX" sz="3600" dirty="0" smtClean="0"/>
              <a:t/>
            </a:r>
            <a:br>
              <a:rPr lang="es-MX" sz="3600" dirty="0" smtClean="0"/>
            </a:br>
            <a:r>
              <a:rPr lang="es-MX" sz="3600" dirty="0" smtClean="0"/>
              <a:t/>
            </a:r>
            <a:br>
              <a:rPr lang="es-MX" sz="3600" dirty="0" smtClean="0"/>
            </a:br>
            <a:r>
              <a:rPr lang="es-MX" sz="3600" dirty="0" smtClean="0"/>
              <a:t/>
            </a:r>
            <a:br>
              <a:rPr lang="es-MX" sz="3600" dirty="0" smtClean="0"/>
            </a:br>
            <a:endParaRPr lang="es-MX" sz="3600" b="1" dirty="0">
              <a:effectLst>
                <a:outerShdw blurRad="38100" dist="38100" dir="2700000" algn="tl">
                  <a:srgbClr val="000000">
                    <a:alpha val="43137"/>
                  </a:srgbClr>
                </a:outerShdw>
              </a:effectLst>
            </a:endParaRPr>
          </a:p>
        </p:txBody>
      </p:sp>
      <p:pic>
        <p:nvPicPr>
          <p:cNvPr id="1027" name="Picture 3" descr="C:\Users\Juanita\AppData\Local\Packages\microsoft.windowscommunicationsapps_8wekyb3d8bbwe\LocalState\LiveComm\6c1027f48f0dfdd2\120712-0049\Att\45000340\Logo RYEP D419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8768" y="-52329"/>
            <a:ext cx="2758384" cy="130607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16632" y="2018594"/>
            <a:ext cx="3531300" cy="1200329"/>
          </a:xfrm>
          <a:prstGeom prst="rect">
            <a:avLst/>
          </a:prstGeom>
          <a:noFill/>
        </p:spPr>
        <p:txBody>
          <a:bodyPr wrap="square" lIns="91440" tIns="45720" rIns="91440" bIns="45720">
            <a:spAutoFit/>
          </a:bodyPr>
          <a:lstStyle/>
          <a:p>
            <a:pPr algn="ctr"/>
            <a:r>
              <a:rPr lang="es-ES" sz="7200" b="1" cap="none" spc="0"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Forte" pitchFamily="66" charset="0"/>
              </a:rPr>
              <a:t>Discover</a:t>
            </a:r>
            <a:endParaRPr lang="es-ES" sz="7200" b="1" cap="none" spc="0"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latin typeface="Forte" pitchFamily="66" charset="0"/>
            </a:endParaRPr>
          </a:p>
        </p:txBody>
      </p:sp>
      <p:sp>
        <p:nvSpPr>
          <p:cNvPr id="4" name="3 Rectángulo"/>
          <p:cNvSpPr/>
          <p:nvPr/>
        </p:nvSpPr>
        <p:spPr>
          <a:xfrm>
            <a:off x="908720" y="1333821"/>
            <a:ext cx="6466671" cy="2862322"/>
          </a:xfrm>
          <a:prstGeom prst="rect">
            <a:avLst/>
          </a:prstGeom>
          <a:noFill/>
        </p:spPr>
        <p:txBody>
          <a:bodyPr wrap="square" lIns="91440" tIns="45720" rIns="91440" bIns="45720">
            <a:spAutoFit/>
          </a:bodyPr>
          <a:lstStyle/>
          <a:p>
            <a:pPr algn="ctr"/>
            <a:endParaRPr lang="es-ES" sz="6000" b="1" dirty="0" smtClean="0">
              <a:ln w="1905"/>
              <a:solidFill>
                <a:srgbClr val="FF0000"/>
              </a:solidFill>
              <a:effectLst>
                <a:outerShdw blurRad="38100" dist="38100" dir="2700000" algn="tl">
                  <a:srgbClr val="000000">
                    <a:alpha val="43137"/>
                  </a:srgbClr>
                </a:outerShdw>
              </a:effectLst>
              <a:latin typeface="MV Boli" pitchFamily="2" charset="0"/>
              <a:cs typeface="MV Boli" pitchFamily="2" charset="0"/>
            </a:endParaRPr>
          </a:p>
          <a:p>
            <a:pPr algn="ctr"/>
            <a:r>
              <a:rPr lang="es-ES" sz="6000" b="1" dirty="0" smtClean="0">
                <a:ln w="1905"/>
                <a:solidFill>
                  <a:srgbClr val="FF0000"/>
                </a:solidFill>
                <a:effectLst>
                  <a:outerShdw blurRad="38100" dist="38100" dir="2700000" algn="tl">
                    <a:srgbClr val="000000">
                      <a:alpha val="43137"/>
                    </a:srgbClr>
                  </a:outerShdw>
                </a:effectLst>
                <a:latin typeface="MV Boli" pitchFamily="2" charset="0"/>
                <a:cs typeface="MV Boli" pitchFamily="2" charset="0"/>
              </a:rPr>
              <a:t>The </a:t>
            </a:r>
          </a:p>
          <a:p>
            <a:pPr algn="ctr"/>
            <a:r>
              <a:rPr lang="es-ES" sz="6000" b="1" dirty="0" smtClean="0">
                <a:ln w="1905"/>
                <a:solidFill>
                  <a:srgbClr val="FF0000"/>
                </a:solidFill>
                <a:effectLst>
                  <a:outerShdw blurRad="38100" dist="38100" dir="2700000" algn="tl">
                    <a:srgbClr val="000000">
                      <a:alpha val="43137"/>
                    </a:srgbClr>
                  </a:outerShdw>
                </a:effectLst>
                <a:latin typeface="MV Boli" pitchFamily="2" charset="0"/>
                <a:cs typeface="MV Boli" pitchFamily="2" charset="0"/>
              </a:rPr>
              <a:t>Riviera Maya</a:t>
            </a:r>
            <a:endParaRPr lang="es-ES" sz="6000" b="1" cap="none" spc="0" dirty="0">
              <a:ln w="1905"/>
              <a:solidFill>
                <a:srgbClr val="FF0000"/>
              </a:solidFill>
              <a:effectLst>
                <a:outerShdw blurRad="38100" dist="38100" dir="2700000" algn="tl">
                  <a:srgbClr val="000000">
                    <a:alpha val="43137"/>
                  </a:srgbClr>
                </a:outerShdw>
              </a:effectLst>
              <a:latin typeface="MV Boli" pitchFamily="2" charset="0"/>
              <a:cs typeface="MV Boli" pitchFamily="2" charset="0"/>
            </a:endParaRPr>
          </a:p>
        </p:txBody>
      </p:sp>
      <p:pic>
        <p:nvPicPr>
          <p:cNvPr id="5" name="Picture 2" descr="http://cdn5.dibujos.net/dibujos/pintados/201252/templo-de-kukulkan-culturas-paises-pintado-por-amachave-979226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2618" y="1963895"/>
            <a:ext cx="1902695" cy="14903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imagen puede contener: nube, cielo, exterior y naturaleza"/>
          <p:cNvPicPr>
            <a:picLocks noChangeAspect="1" noChangeArrowheads="1"/>
          </p:cNvPicPr>
          <p:nvPr/>
        </p:nvPicPr>
        <p:blipFill rotWithShape="1">
          <a:blip r:embed="rId4">
            <a:extLst>
              <a:ext uri="{28A0092B-C50C-407E-A947-70E740481C1C}">
                <a14:useLocalDpi xmlns:a14="http://schemas.microsoft.com/office/drawing/2010/main" val="0"/>
              </a:ext>
            </a:extLst>
          </a:blip>
          <a:srcRect b="20726"/>
          <a:stretch/>
        </p:blipFill>
        <p:spPr bwMode="auto">
          <a:xfrm>
            <a:off x="0" y="4788024"/>
            <a:ext cx="690339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900" y="-264368"/>
            <a:ext cx="6172200" cy="1524000"/>
          </a:xfrm>
        </p:spPr>
        <p:txBody>
          <a:bodyPr/>
          <a:lstStyle/>
          <a:p>
            <a:r>
              <a:rPr lang="es-MX" b="1" dirty="0" smtClean="0">
                <a:solidFill>
                  <a:srgbClr val="FFFF00"/>
                </a:solidFill>
                <a:effectLst>
                  <a:outerShdw blurRad="38100" dist="38100" dir="2700000" algn="tl">
                    <a:srgbClr val="000000">
                      <a:alpha val="43137"/>
                    </a:srgbClr>
                  </a:outerShdw>
                </a:effectLst>
              </a:rPr>
              <a:t>Important Information</a:t>
            </a:r>
            <a:endParaRPr lang="es-MX" b="1" dirty="0">
              <a:solidFill>
                <a:srgbClr val="FFFF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4624" y="1259632"/>
            <a:ext cx="6696744" cy="7416824"/>
          </a:xfrm>
        </p:spPr>
        <p:txBody>
          <a:bodyPr>
            <a:noAutofit/>
          </a:bodyPr>
          <a:lstStyle/>
          <a:p>
            <a:pPr algn="just"/>
            <a:r>
              <a:rPr lang="es-MX" sz="2200" b="1" dirty="0" smtClean="0"/>
              <a:t>Participants: (</a:t>
            </a:r>
            <a:r>
              <a:rPr lang="es-MX" sz="2200" b="1" dirty="0" err="1" smtClean="0"/>
              <a:t>Only</a:t>
            </a:r>
            <a:r>
              <a:rPr lang="es-MX" sz="2200" b="1" dirty="0" smtClean="0"/>
              <a:t>  18):  1 boy and 1 girl</a:t>
            </a:r>
            <a:r>
              <a:rPr lang="es-MX" sz="2200" b="1" dirty="0"/>
              <a:t> </a:t>
            </a:r>
            <a:r>
              <a:rPr lang="es-MX" sz="2200" b="1" dirty="0" smtClean="0"/>
              <a:t>per Country.</a:t>
            </a:r>
          </a:p>
          <a:p>
            <a:pPr algn="just"/>
            <a:r>
              <a:rPr lang="es-MX" sz="2200" b="1" dirty="0" smtClean="0"/>
              <a:t>Age: 15–19 years old.</a:t>
            </a:r>
          </a:p>
          <a:p>
            <a:pPr algn="just"/>
            <a:r>
              <a:rPr lang="es-MX" sz="2200" b="1" dirty="0" smtClean="0"/>
              <a:t>No Vegans, Vegetarians and Celiacs.</a:t>
            </a:r>
          </a:p>
          <a:p>
            <a:pPr algn="just"/>
            <a:r>
              <a:rPr lang="es-MX" sz="2200" b="1" dirty="0" smtClean="0"/>
              <a:t>Language: Participants must have a good level of English.</a:t>
            </a:r>
          </a:p>
          <a:p>
            <a:pPr algn="just"/>
            <a:r>
              <a:rPr lang="es-MX" sz="2200" b="1" dirty="0" smtClean="0"/>
              <a:t>Duration: 18  days. </a:t>
            </a:r>
          </a:p>
          <a:p>
            <a:pPr algn="just"/>
            <a:r>
              <a:rPr lang="es-MX" sz="2200" b="1" dirty="0" smtClean="0"/>
              <a:t>Accommodation: Host Families.</a:t>
            </a:r>
          </a:p>
          <a:p>
            <a:pPr algn="just"/>
            <a:r>
              <a:rPr lang="es-MX" sz="2200" b="1" dirty="0" smtClean="0"/>
              <a:t>Clothing: Casual and  Formal. You need sport clothes and walking shoes. Bring sunscreen and beach clothes! Please bring a Formal clothe for a night Rotary party and other for the Rotary Meeting.</a:t>
            </a:r>
          </a:p>
          <a:p>
            <a:pPr algn="just"/>
            <a:r>
              <a:rPr lang="es-MX" sz="2200" b="1" dirty="0" smtClean="0"/>
              <a:t>Special Requirement: Bring</a:t>
            </a:r>
            <a:r>
              <a:rPr lang="es-MX" sz="2200" b="1" dirty="0"/>
              <a:t> 1</a:t>
            </a:r>
            <a:r>
              <a:rPr lang="es-MX" sz="2200" b="1" dirty="0" smtClean="0"/>
              <a:t> Rotary banner from your sponsor Rotary Club.</a:t>
            </a:r>
          </a:p>
          <a:p>
            <a:pPr algn="just"/>
            <a:r>
              <a:rPr lang="es-MX" sz="2200" b="1" dirty="0" smtClean="0"/>
              <a:t>Cost: </a:t>
            </a:r>
            <a:r>
              <a:rPr lang="es-MX" sz="2200" b="1" u="sng" dirty="0" smtClean="0">
                <a:solidFill>
                  <a:srgbClr val="FF0000"/>
                </a:solidFill>
              </a:rPr>
              <a:t>Participants will have to pay a registration fee of $950 Euro</a:t>
            </a:r>
            <a:r>
              <a:rPr lang="es-MX" sz="2200" b="1" dirty="0" smtClean="0"/>
              <a:t>. </a:t>
            </a:r>
            <a:r>
              <a:rPr lang="en-US" sz="2200" b="1" dirty="0" smtClean="0"/>
              <a:t>Please make a payment of 450 euros before their arrival to secure their place in the camp, they have until March 20 to make this payment otherwise their place will be given to another interested participant. </a:t>
            </a:r>
            <a:r>
              <a:rPr lang="en-US" sz="2200" b="1" dirty="0"/>
              <a:t>T</a:t>
            </a:r>
            <a:r>
              <a:rPr lang="en-US" sz="2200" b="1" dirty="0" smtClean="0"/>
              <a:t>he rest 500 euros of the payment will be payed in cash and deliver it on arrival at the camp to the camp coordinator.</a:t>
            </a:r>
            <a:endParaRPr lang="es-MX" sz="2200" b="1" dirty="0" smtClean="0"/>
          </a:p>
        </p:txBody>
      </p:sp>
    </p:spTree>
    <p:extLst>
      <p:ext uri="{BB962C8B-B14F-4D97-AF65-F5344CB8AC3E}">
        <p14:creationId xmlns:p14="http://schemas.microsoft.com/office/powerpoint/2010/main" val="107717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632" y="107504"/>
            <a:ext cx="6669360" cy="4832092"/>
          </a:xfrm>
          <a:prstGeom prst="rect">
            <a:avLst/>
          </a:prstGeom>
        </p:spPr>
        <p:txBody>
          <a:bodyPr wrap="square">
            <a:spAutoFit/>
          </a:bodyPr>
          <a:lstStyle/>
          <a:p>
            <a:pPr marL="342900" indent="-342900" algn="just">
              <a:buFont typeface="Arial" panose="020B0604020202020204" pitchFamily="34" charset="0"/>
              <a:buChar char="•"/>
            </a:pPr>
            <a:r>
              <a:rPr lang="es-MX" sz="2200" b="1" dirty="0" smtClean="0"/>
              <a:t>Insurance: All participants must be insured against illness, accident and third party damage according to Rotary International recommendations. </a:t>
            </a:r>
            <a:r>
              <a:rPr lang="en-US" sz="2200" b="1" dirty="0" smtClean="0"/>
              <a:t>Participants must make the payment of 40 Euro  in the Camp upon arrival.</a:t>
            </a:r>
          </a:p>
          <a:p>
            <a:pPr marL="342900" indent="-342900" algn="just">
              <a:buFont typeface="Arial" panose="020B0604020202020204" pitchFamily="34" charset="0"/>
              <a:buChar char="•"/>
            </a:pPr>
            <a:r>
              <a:rPr lang="es-MX" sz="2200" b="1" dirty="0" smtClean="0"/>
              <a:t>Alcohol &amp; Smoking: May not be consumed under 18 years old. Host families will permit moderate consumption to those participants over 18 years old.</a:t>
            </a:r>
          </a:p>
          <a:p>
            <a:pPr marL="342900" indent="-342900" algn="just">
              <a:buFont typeface="Arial" panose="020B0604020202020204" pitchFamily="34" charset="0"/>
              <a:buChar char="•"/>
            </a:pPr>
            <a:r>
              <a:rPr lang="es-MX" sz="2200" b="1" dirty="0" smtClean="0"/>
              <a:t>Arrival/Departure: International Cancun Airport (CUN). Participants from the same country must travel together. </a:t>
            </a:r>
            <a:r>
              <a:rPr lang="en-US" sz="2200" b="1" u="sng" dirty="0">
                <a:solidFill>
                  <a:srgbClr val="FF0000"/>
                </a:solidFill>
              </a:rPr>
              <a:t>T</a:t>
            </a:r>
            <a:r>
              <a:rPr lang="en-US" sz="2200" b="1" u="sng" dirty="0" smtClean="0">
                <a:solidFill>
                  <a:srgbClr val="FF0000"/>
                </a:solidFill>
              </a:rPr>
              <a:t>hey can not arrive before or after the dates indicated.</a:t>
            </a:r>
            <a:endParaRPr lang="es-MX" sz="2200" b="1" u="sng" dirty="0" smtClean="0">
              <a:solidFill>
                <a:srgbClr val="FF0000"/>
              </a:solidFill>
            </a:endParaRPr>
          </a:p>
          <a:p>
            <a:pPr marL="342900" indent="-342900" algn="just">
              <a:buFont typeface="Arial" panose="020B0604020202020204" pitchFamily="34" charset="0"/>
              <a:buChar char="•"/>
            </a:pPr>
            <a:r>
              <a:rPr lang="es-MX" sz="2200" b="1" dirty="0" smtClean="0"/>
              <a:t>Application: Send it to  juanirabelo@hotmail.com</a:t>
            </a:r>
            <a:r>
              <a:rPr lang="es-MX" sz="2200" b="1" dirty="0" smtClean="0">
                <a:solidFill>
                  <a:schemeClr val="accent6">
                    <a:lumMod val="75000"/>
                  </a:schemeClr>
                </a:solidFill>
              </a:rPr>
              <a:t> </a:t>
            </a:r>
            <a:r>
              <a:rPr lang="es-MX" sz="2200" b="1" dirty="0" smtClean="0"/>
              <a:t>until March 15th, 2018. </a:t>
            </a:r>
            <a:endParaRPr lang="es-MX" sz="2200" b="1" dirty="0"/>
          </a:p>
        </p:txBody>
      </p:sp>
      <p:pic>
        <p:nvPicPr>
          <p:cNvPr id="4098" name="Picture 2" descr="La imagen puede contener: 1 persona, sentado, comiendo y comi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926"/>
          <a:stretch/>
        </p:blipFill>
        <p:spPr bwMode="auto">
          <a:xfrm>
            <a:off x="258441" y="6979586"/>
            <a:ext cx="2378471" cy="2048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 imagen puede contener: una o varias personas, personas de pie, océano, playa, cielo, pantalones cortos, exterior, agua y naturaleza"/>
          <p:cNvPicPr>
            <a:picLocks noChangeAspect="1" noChangeArrowheads="1"/>
          </p:cNvPicPr>
          <p:nvPr/>
        </p:nvPicPr>
        <p:blipFill rotWithShape="1">
          <a:blip r:embed="rId3">
            <a:extLst>
              <a:ext uri="{28A0092B-C50C-407E-A947-70E740481C1C}">
                <a14:useLocalDpi xmlns:a14="http://schemas.microsoft.com/office/drawing/2010/main" val="0"/>
              </a:ext>
            </a:extLst>
          </a:blip>
          <a:srcRect t="9877"/>
          <a:stretch/>
        </p:blipFill>
        <p:spPr bwMode="auto">
          <a:xfrm>
            <a:off x="27586" y="4860032"/>
            <a:ext cx="4009275" cy="203999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imagen puede contener: 25 personas, personas sonriendo, personas sentadas"/>
          <p:cNvPicPr>
            <a:picLocks noChangeAspect="1" noChangeArrowheads="1"/>
          </p:cNvPicPr>
          <p:nvPr/>
        </p:nvPicPr>
        <p:blipFill rotWithShape="1">
          <a:blip r:embed="rId4">
            <a:extLst>
              <a:ext uri="{28A0092B-C50C-407E-A947-70E740481C1C}">
                <a14:useLocalDpi xmlns:a14="http://schemas.microsoft.com/office/drawing/2010/main" val="0"/>
              </a:ext>
            </a:extLst>
          </a:blip>
          <a:srcRect l="3766" r="11418"/>
          <a:stretch/>
        </p:blipFill>
        <p:spPr bwMode="auto">
          <a:xfrm>
            <a:off x="2996952" y="6962572"/>
            <a:ext cx="3664471" cy="20972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 imagen puede contener: árbol, planta, exterior, agua y naturalez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072" y="4860032"/>
            <a:ext cx="2736304" cy="205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25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624" y="107504"/>
            <a:ext cx="6858000" cy="4401205"/>
          </a:xfrm>
          <a:prstGeom prst="rect">
            <a:avLst/>
          </a:prstGeom>
        </p:spPr>
        <p:txBody>
          <a:bodyPr wrap="square">
            <a:spAutoFit/>
          </a:bodyPr>
          <a:lstStyle/>
          <a:p>
            <a:pPr algn="just"/>
            <a:r>
              <a:rPr lang="en-US" sz="2000" b="1" dirty="0"/>
              <a:t>The Riviera Maya is an ideal vacation destination, </a:t>
            </a:r>
            <a:r>
              <a:rPr lang="en-US" sz="2000" b="1" dirty="0" smtClean="0"/>
              <a:t>is </a:t>
            </a:r>
            <a:r>
              <a:rPr lang="en-US" sz="2000" b="1" dirty="0"/>
              <a:t>home to some of the most stunningly beautiful beaches in all of Mexico with expansive stretches of powdery white sand lapped by the clear turquoise waters of the Caribbean </a:t>
            </a:r>
            <a:r>
              <a:rPr lang="en-US" sz="2000" b="1" dirty="0" smtClean="0"/>
              <a:t> Sea.</a:t>
            </a:r>
          </a:p>
          <a:p>
            <a:pPr algn="just"/>
            <a:r>
              <a:rPr lang="en-US" sz="2000" b="1" dirty="0"/>
              <a:t/>
            </a:r>
            <a:br>
              <a:rPr lang="en-US" sz="2000" b="1" dirty="0"/>
            </a:br>
            <a:r>
              <a:rPr lang="en-US" sz="2000" b="1" dirty="0"/>
              <a:t>The Riviera Maya is a top ecotourism destination in Mexico and throughout the region the natural </a:t>
            </a:r>
            <a:r>
              <a:rPr lang="en-US" sz="2000" b="1" dirty="0" smtClean="0"/>
              <a:t>environment </a:t>
            </a:r>
            <a:r>
              <a:rPr lang="en-US" sz="2000" b="1" dirty="0"/>
              <a:t>is protected and preserved. Outside of the major tourist destinations, much of the land remains relatively undeveloped so the natural beauty of the Riviera Maya and the creatures that inhabit it are left to flourish</a:t>
            </a:r>
            <a:r>
              <a:rPr lang="en-US" sz="2000" b="1" dirty="0" smtClean="0"/>
              <a:t>.</a:t>
            </a:r>
          </a:p>
          <a:p>
            <a:pPr algn="just"/>
            <a:r>
              <a:rPr lang="en-US" sz="2000" b="1" dirty="0" smtClean="0"/>
              <a:t> </a:t>
            </a:r>
            <a:r>
              <a:rPr lang="en-US" sz="2000" b="1" dirty="0"/>
              <a:t/>
            </a:r>
            <a:br>
              <a:rPr lang="en-US" sz="2000" b="1" dirty="0"/>
            </a:br>
            <a:r>
              <a:rPr lang="en-US" sz="2000" b="1" dirty="0"/>
              <a:t/>
            </a:r>
            <a:br>
              <a:rPr lang="en-US" sz="2000" b="1" dirty="0"/>
            </a:br>
            <a:endParaRPr lang="es-MX" sz="2000" dirty="0"/>
          </a:p>
        </p:txBody>
      </p:sp>
      <p:pic>
        <p:nvPicPr>
          <p:cNvPr id="3074" name="Picture 2" descr="La imagen puede contener: una o varias personas, árbol, planta, pantalones cortos, calzado, cielo, exterior y naturaleza"/>
          <p:cNvPicPr>
            <a:picLocks noChangeAspect="1" noChangeArrowheads="1"/>
          </p:cNvPicPr>
          <p:nvPr/>
        </p:nvPicPr>
        <p:blipFill rotWithShape="1">
          <a:blip r:embed="rId2">
            <a:extLst>
              <a:ext uri="{28A0092B-C50C-407E-A947-70E740481C1C}">
                <a14:useLocalDpi xmlns:a14="http://schemas.microsoft.com/office/drawing/2010/main" val="0"/>
              </a:ext>
            </a:extLst>
          </a:blip>
          <a:srcRect t="18736" r="29808" b="18566"/>
          <a:stretch/>
        </p:blipFill>
        <p:spPr bwMode="auto">
          <a:xfrm>
            <a:off x="287513" y="3563888"/>
            <a:ext cx="2565423" cy="30553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imagen puede contener: 3 personas, personas sonriendo, personas sentadas, exterior y naturaleza"/>
          <p:cNvPicPr>
            <a:picLocks noChangeAspect="1" noChangeArrowheads="1"/>
          </p:cNvPicPr>
          <p:nvPr/>
        </p:nvPicPr>
        <p:blipFill rotWithShape="1">
          <a:blip r:embed="rId3">
            <a:extLst>
              <a:ext uri="{28A0092B-C50C-407E-A947-70E740481C1C}">
                <a14:useLocalDpi xmlns:a14="http://schemas.microsoft.com/office/drawing/2010/main" val="0"/>
              </a:ext>
            </a:extLst>
          </a:blip>
          <a:srcRect t="13433" r="9094" b="22258"/>
          <a:stretch/>
        </p:blipFill>
        <p:spPr bwMode="auto">
          <a:xfrm>
            <a:off x="3260897" y="3563888"/>
            <a:ext cx="3264447" cy="30791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 imagen puede contener: 29 personas, personas sonriendo, interior"/>
          <p:cNvPicPr>
            <a:picLocks noChangeAspect="1" noChangeArrowheads="1"/>
          </p:cNvPicPr>
          <p:nvPr/>
        </p:nvPicPr>
        <p:blipFill rotWithShape="1">
          <a:blip r:embed="rId4">
            <a:extLst>
              <a:ext uri="{28A0092B-C50C-407E-A947-70E740481C1C}">
                <a14:useLocalDpi xmlns:a14="http://schemas.microsoft.com/office/drawing/2010/main" val="0"/>
              </a:ext>
            </a:extLst>
          </a:blip>
          <a:srcRect t="7440" b="13498"/>
          <a:stretch/>
        </p:blipFill>
        <p:spPr bwMode="auto">
          <a:xfrm>
            <a:off x="893000" y="6804248"/>
            <a:ext cx="5161248" cy="229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4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16632" y="35496"/>
            <a:ext cx="6669360" cy="2862322"/>
          </a:xfrm>
          <a:prstGeom prst="rect">
            <a:avLst/>
          </a:prstGeom>
        </p:spPr>
        <p:txBody>
          <a:bodyPr wrap="square">
            <a:spAutoFit/>
          </a:bodyPr>
          <a:lstStyle/>
          <a:p>
            <a:pPr algn="just"/>
            <a:r>
              <a:rPr lang="en-US" sz="2000" b="1" dirty="0" smtClean="0"/>
              <a:t>Mexico </a:t>
            </a:r>
            <a:r>
              <a:rPr lang="en-US" sz="2000" b="1" dirty="0"/>
              <a:t>is a country rich in history, culture and tradition, all of which you will experience when you visit the Riviera Maya. </a:t>
            </a:r>
          </a:p>
          <a:p>
            <a:pPr algn="just"/>
            <a:endParaRPr lang="en-US" sz="2000" b="1" dirty="0" smtClean="0"/>
          </a:p>
          <a:p>
            <a:pPr algn="just"/>
            <a:r>
              <a:rPr lang="en-US" sz="2000" b="1" dirty="0" smtClean="0">
                <a:solidFill>
                  <a:srgbClr val="FFFF00"/>
                </a:solidFill>
                <a:effectLst>
                  <a:outerShdw blurRad="38100" dist="38100" dir="2700000" algn="tl">
                    <a:srgbClr val="000000">
                      <a:alpha val="43137"/>
                    </a:srgbClr>
                  </a:outerShdw>
                </a:effectLst>
              </a:rPr>
              <a:t>WE WILL HAVE A LOT OF FUN!!!......</a:t>
            </a:r>
            <a:endParaRPr lang="en-US" sz="2000" b="1" dirty="0" smtClean="0"/>
          </a:p>
          <a:p>
            <a:pPr algn="ctr"/>
            <a:r>
              <a:rPr lang="en-US" sz="2000" b="1" dirty="0" smtClean="0"/>
              <a:t>Juanita Rabelo</a:t>
            </a:r>
          </a:p>
          <a:p>
            <a:pPr algn="ctr"/>
            <a:r>
              <a:rPr lang="en-US" sz="2000" b="1" dirty="0" smtClean="0"/>
              <a:t>STEP,NGSE &amp; CAMP CHAIR</a:t>
            </a:r>
          </a:p>
          <a:p>
            <a:pPr algn="ctr"/>
            <a:r>
              <a:rPr lang="en-US" sz="2000" b="1" dirty="0" smtClean="0"/>
              <a:t>D.4195 – MEXICO</a:t>
            </a:r>
          </a:p>
          <a:p>
            <a:pPr algn="ctr"/>
            <a:r>
              <a:rPr lang="en-US" sz="2000" b="1" dirty="0" smtClean="0"/>
              <a:t>Don’t hesitate in contact me if you need more information….</a:t>
            </a:r>
          </a:p>
          <a:p>
            <a:pPr algn="r"/>
            <a:r>
              <a:rPr lang="en-US" sz="2000" b="1" dirty="0" smtClean="0"/>
              <a:t>juanirabelo@hotmail.com</a:t>
            </a:r>
          </a:p>
        </p:txBody>
      </p:sp>
      <p:pic>
        <p:nvPicPr>
          <p:cNvPr id="1026" name="Picture 2" descr="La imagen puede contener: 25 personas, personas sonriendo, personas de p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4680" y="2987824"/>
            <a:ext cx="3717032" cy="24780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imagen puede contener: 6 personas, personas sonriendo, personas de pie, sombrero e interi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385"/>
          <a:stretch/>
        </p:blipFill>
        <p:spPr bwMode="auto">
          <a:xfrm>
            <a:off x="116632" y="2987824"/>
            <a:ext cx="2832445" cy="24780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imagen puede contener: 1 persona, árbol y exter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766" b="14092"/>
          <a:stretch/>
        </p:blipFill>
        <p:spPr bwMode="auto">
          <a:xfrm>
            <a:off x="243681" y="5724128"/>
            <a:ext cx="2465239" cy="32745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 imagen puede contener: 1 persona, de pie y exteri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4944" y="5701096"/>
            <a:ext cx="3855081" cy="316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84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379</Words>
  <Application>Microsoft Office PowerPoint</Application>
  <PresentationFormat>On-screen Show (4:3)</PresentationFormat>
  <Paragraphs>30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Tema de Office</vt:lpstr>
      <vt:lpstr> 4th  International Summer CAMP       4th to 21st of July ´2019.      </vt:lpstr>
      <vt:lpstr>Important Information</vt:lpstr>
      <vt:lpstr>PowerPoint Presentation</vt:lpstr>
      <vt:lpstr>PowerPoint Presentation</vt:lpstr>
      <vt:lpstr>PowerPoint Presentation</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International Summer CAMP       4th to 22nd of July ´2019.</dc:title>
  <dc:creator>Luffi</dc:creator>
  <cp:lastModifiedBy>Birte</cp:lastModifiedBy>
  <cp:revision>13</cp:revision>
  <dcterms:created xsi:type="dcterms:W3CDTF">2019-01-14T17:12:22Z</dcterms:created>
  <dcterms:modified xsi:type="dcterms:W3CDTF">2019-01-15T12:30:10Z</dcterms:modified>
</cp:coreProperties>
</file>