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12"/>
  </p:notesMasterIdLst>
  <p:handoutMasterIdLst>
    <p:handoutMasterId r:id="rId13"/>
  </p:handoutMasterIdLst>
  <p:sldIdLst>
    <p:sldId id="457" r:id="rId5"/>
    <p:sldId id="455" r:id="rId6"/>
    <p:sldId id="357" r:id="rId7"/>
    <p:sldId id="438" r:id="rId8"/>
    <p:sldId id="429" r:id="rId9"/>
    <p:sldId id="454" r:id="rId10"/>
    <p:sldId id="458"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pictures - segments" id="{28D3A8F3-0139-4247-8CE0-A15CF1298D00}">
          <p14:sldIdLst>
            <p14:sldId id="457"/>
            <p14:sldId id="455"/>
            <p14:sldId id="357"/>
            <p14:sldId id="438"/>
            <p14:sldId id="429"/>
            <p14:sldId id="454"/>
            <p14:sldId id="458"/>
          </p14:sldIdLst>
        </p14:section>
        <p14:section name="Appendix" id="{882E2DB6-F36E-496D-B174-335068E3909F}">
          <p14:sldIdLst/>
        </p14:section>
      </p14:sectionLst>
    </p:ext>
    <p:ext uri="{EFAFB233-063F-42B5-8137-9DF3F51BA10A}">
      <p15:sldGuideLst xmlns:p15="http://schemas.microsoft.com/office/powerpoint/2012/main">
        <p15:guide id="1" orient="horz" pos="2818" userDrawn="1">
          <p15:clr>
            <a:srgbClr val="A4A3A4"/>
          </p15:clr>
        </p15:guide>
        <p15:guide id="3" orient="horz" pos="2500" userDrawn="1">
          <p15:clr>
            <a:srgbClr val="A4A3A4"/>
          </p15:clr>
        </p15:guide>
        <p15:guide id="4" pos="438"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eine Göransson" initials="MG" lastIdx="8" clrIdx="0">
    <p:extLst>
      <p:ext uri="{19B8F6BF-5375-455C-9EA6-DF929625EA0E}">
        <p15:presenceInfo xmlns:p15="http://schemas.microsoft.com/office/powerpoint/2012/main" userId="S-1-5-21-123870257-872353893-464344438-1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8"/>
    <a:srgbClr val="CBE3F1"/>
    <a:srgbClr val="FFFFFF"/>
    <a:srgbClr val="000000"/>
    <a:srgbClr val="78A7CC"/>
    <a:srgbClr val="B2D2F6"/>
    <a:srgbClr val="F8F8F8"/>
    <a:srgbClr val="C1C012"/>
    <a:srgbClr val="B8B305"/>
    <a:srgbClr val="BEB4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818"/>
        <p:guide orient="horz" pos="2500"/>
        <p:guide pos="438"/>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9AB60E0-1353-48FA-B569-C375E03765A0}" type="datetimeFigureOut">
              <a:rPr lang="sv-SE" smtClean="0"/>
              <a:t>2023-06-28</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5CD16DF-2B22-44F3-B184-B46A867AB12E}" type="slidenum">
              <a:rPr lang="sv-SE" smtClean="0"/>
              <a:t>‹#›</a:t>
            </a:fld>
            <a:endParaRPr lang="sv-SE"/>
          </a:p>
        </p:txBody>
      </p:sp>
    </p:spTree>
    <p:extLst>
      <p:ext uri="{BB962C8B-B14F-4D97-AF65-F5344CB8AC3E}">
        <p14:creationId xmlns:p14="http://schemas.microsoft.com/office/powerpoint/2010/main" val="424667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FA84C80-5186-44DD-AA1B-3732A0102D6B}" type="datetimeFigureOut">
              <a:rPr lang="en-GB" smtClean="0"/>
              <a:t>28/06/2023</a:t>
            </a:fld>
            <a:endParaRPr lang="en-GB"/>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C8BED8-1BF1-4930-B7D2-44C5FA1D3320}" type="slidenum">
              <a:rPr lang="en-GB" smtClean="0"/>
              <a:t>‹#›</a:t>
            </a:fld>
            <a:endParaRPr lang="en-GB"/>
          </a:p>
        </p:txBody>
      </p:sp>
    </p:spTree>
    <p:extLst>
      <p:ext uri="{BB962C8B-B14F-4D97-AF65-F5344CB8AC3E}">
        <p14:creationId xmlns:p14="http://schemas.microsoft.com/office/powerpoint/2010/main" val="60384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55533" rtl="0" eaLnBrk="1" fontAlgn="base" latinLnBrk="0" hangingPunct="1">
              <a:lnSpc>
                <a:spcPct val="100000"/>
              </a:lnSpc>
              <a:spcBef>
                <a:spcPct val="0"/>
              </a:spcBef>
              <a:spcAft>
                <a:spcPct val="0"/>
              </a:spcAft>
              <a:buClrTx/>
              <a:buSzTx/>
              <a:buFontTx/>
              <a:buNone/>
              <a:tabLst/>
              <a:defRPr/>
            </a:pPr>
            <a:fld id="{89F36B09-C9BA-4E44-9750-7CC78F187379}" type="slidenum">
              <a:rPr kumimoji="0" lang="de-DE" sz="1300" b="0" i="0" u="none" strike="noStrike" kern="1200" cap="none" spc="0" normalizeH="0" baseline="0" noProof="0" smtClean="0">
                <a:ln>
                  <a:noFill/>
                </a:ln>
                <a:solidFill>
                  <a:srgbClr val="000000"/>
                </a:solidFill>
                <a:effectLst/>
                <a:uLnTx/>
                <a:uFillTx/>
                <a:latin typeface="Verdana" pitchFamily="34" charset="0"/>
                <a:ea typeface="MS PGothic" pitchFamily="34" charset="-128"/>
                <a:cs typeface="Arial" pitchFamily="34" charset="0"/>
              </a:rPr>
              <a:pPr marL="0" marR="0" lvl="0" indent="0" algn="r" defTabSz="955533" rtl="0" eaLnBrk="1" fontAlgn="base" latinLnBrk="0" hangingPunct="1">
                <a:lnSpc>
                  <a:spcPct val="100000"/>
                </a:lnSpc>
                <a:spcBef>
                  <a:spcPct val="0"/>
                </a:spcBef>
                <a:spcAft>
                  <a:spcPct val="0"/>
                </a:spcAft>
                <a:buClrTx/>
                <a:buSzTx/>
                <a:buFontTx/>
                <a:buNone/>
                <a:tabLst/>
                <a:defRPr/>
              </a:pPr>
              <a:t>4</a:t>
            </a:fld>
            <a:endParaRPr kumimoji="0" lang="de-DE" sz="1300" b="0" i="0" u="none" strike="noStrike" kern="1200" cap="none" spc="0" normalizeH="0" baseline="0" noProof="0">
              <a:ln>
                <a:noFill/>
              </a:ln>
              <a:solidFill>
                <a:srgbClr val="000000"/>
              </a:solidFill>
              <a:effectLst/>
              <a:uLnTx/>
              <a:uFillTx/>
              <a:latin typeface="Verdana" pitchFamily="34" charset="0"/>
              <a:ea typeface="MS PGothic" pitchFamily="34" charset="-128"/>
              <a:cs typeface="Arial" pitchFamily="34" charset="0"/>
            </a:endParaRPr>
          </a:p>
        </p:txBody>
      </p:sp>
    </p:spTree>
    <p:extLst>
      <p:ext uri="{BB962C8B-B14F-4D97-AF65-F5344CB8AC3E}">
        <p14:creationId xmlns:p14="http://schemas.microsoft.com/office/powerpoint/2010/main" val="1641890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4.png"/><Relationship Id="rId5" Type="http://schemas.openxmlformats.org/officeDocument/2006/relationships/image" Target="../media/image18.gif"/><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Master" Target="../slideMasters/slideMaster1.xml"/><Relationship Id="rId5" Type="http://schemas.openxmlformats.org/officeDocument/2006/relationships/image" Target="../media/image50.png"/><Relationship Id="rId4" Type="http://schemas.openxmlformats.org/officeDocument/2006/relationships/image" Target="../media/image4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12.png"/><Relationship Id="rId2" Type="http://schemas.openxmlformats.org/officeDocument/2006/relationships/image" Target="../media/image51.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5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12.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5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11.png"/><Relationship Id="rId7" Type="http://schemas.openxmlformats.org/officeDocument/2006/relationships/image" Target="../media/image62.jpeg"/><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image" Target="../media/image4.png"/><Relationship Id="rId16" Type="http://schemas.openxmlformats.org/officeDocument/2006/relationships/image" Target="../media/image71.jpeg"/><Relationship Id="rId1" Type="http://schemas.openxmlformats.org/officeDocument/2006/relationships/slideMaster" Target="../slideMasters/slideMaster1.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5" Type="http://schemas.openxmlformats.org/officeDocument/2006/relationships/image" Target="../media/image70.jpeg"/><Relationship Id="rId10" Type="http://schemas.openxmlformats.org/officeDocument/2006/relationships/image" Target="../media/image65.jpeg"/><Relationship Id="rId4" Type="http://schemas.openxmlformats.org/officeDocument/2006/relationships/image" Target="../media/image12.png"/><Relationship Id="rId9" Type="http://schemas.openxmlformats.org/officeDocument/2006/relationships/image" Target="../media/image64.jpeg"/><Relationship Id="rId14" Type="http://schemas.openxmlformats.org/officeDocument/2006/relationships/image" Target="../media/image69.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jpeg"/><Relationship Id="rId1" Type="http://schemas.openxmlformats.org/officeDocument/2006/relationships/slideMaster" Target="../slideMasters/slideMaster1.xml"/><Relationship Id="rId5" Type="http://schemas.openxmlformats.org/officeDocument/2006/relationships/image" Target="../media/image76.png"/><Relationship Id="rId4" Type="http://schemas.openxmlformats.org/officeDocument/2006/relationships/image" Target="../media/image7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7.jpeg"/><Relationship Id="rId1" Type="http://schemas.openxmlformats.org/officeDocument/2006/relationships/slideMaster" Target="../slideMasters/slideMaster1.xml"/><Relationship Id="rId5" Type="http://schemas.openxmlformats.org/officeDocument/2006/relationships/image" Target="../media/image76.png"/><Relationship Id="rId4" Type="http://schemas.openxmlformats.org/officeDocument/2006/relationships/image" Target="../media/image7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8.jpeg"/><Relationship Id="rId1" Type="http://schemas.openxmlformats.org/officeDocument/2006/relationships/slideMaster" Target="../slideMasters/slideMaster1.xml"/><Relationship Id="rId5" Type="http://schemas.openxmlformats.org/officeDocument/2006/relationships/image" Target="../media/image76.png"/><Relationship Id="rId4" Type="http://schemas.openxmlformats.org/officeDocument/2006/relationships/image" Target="../media/image7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Start">
    <p:spTree>
      <p:nvGrpSpPr>
        <p:cNvPr id="1" name=""/>
        <p:cNvGrpSpPr/>
        <p:nvPr/>
      </p:nvGrpSpPr>
      <p:grpSpPr>
        <a:xfrm>
          <a:off x="0" y="0"/>
          <a:ext cx="0" cy="0"/>
          <a:chOff x="0" y="0"/>
          <a:chExt cx="0" cy="0"/>
        </a:xfrm>
      </p:grpSpPr>
      <p:pic>
        <p:nvPicPr>
          <p:cNvPr id="13" name="Bildobjekt 12"/>
          <p:cNvPicPr>
            <a:picLocks/>
          </p:cNvPicPr>
          <p:nvPr userDrawn="1"/>
        </p:nvPicPr>
        <p:blipFill rotWithShape="1">
          <a:blip r:embed="rId2" cstate="screen">
            <a:extLst>
              <a:ext uri="{28A0092B-C50C-407E-A947-70E740481C1C}">
                <a14:useLocalDpi xmlns:a14="http://schemas.microsoft.com/office/drawing/2010/main"/>
              </a:ext>
            </a:extLst>
          </a:blip>
          <a:srcRect l="-499" r="-73"/>
          <a:stretch/>
        </p:blipFill>
        <p:spPr>
          <a:xfrm flipH="1">
            <a:off x="-8548" y="0"/>
            <a:ext cx="12276000" cy="3536209"/>
          </a:xfrm>
          <a:prstGeom prst="rect">
            <a:avLst/>
          </a:prstGeom>
        </p:spPr>
      </p:pic>
      <p:sp>
        <p:nvSpPr>
          <p:cNvPr id="2" name="Title 1"/>
          <p:cNvSpPr>
            <a:spLocks noGrp="1"/>
          </p:cNvSpPr>
          <p:nvPr>
            <p:ph type="ctrTitle"/>
          </p:nvPr>
        </p:nvSpPr>
        <p:spPr>
          <a:xfrm>
            <a:off x="357809" y="4031343"/>
            <a:ext cx="11499229" cy="823685"/>
          </a:xfrm>
        </p:spPr>
        <p:txBody>
          <a:bodyPr anchor="ctr">
            <a:normAutofit/>
          </a:bodyPr>
          <a:lstStyle>
            <a:lvl1pPr algn="l">
              <a:defRPr sz="3200"/>
            </a:lvl1pPr>
          </a:lstStyle>
          <a:p>
            <a:r>
              <a:rPr lang="sv-SE"/>
              <a:t>Klicka här för att ändra format</a:t>
            </a:r>
            <a:endParaRPr lang="en-US"/>
          </a:p>
        </p:txBody>
      </p:sp>
      <p:sp>
        <p:nvSpPr>
          <p:cNvPr id="3" name="Subtitle 2"/>
          <p:cNvSpPr>
            <a:spLocks noGrp="1"/>
          </p:cNvSpPr>
          <p:nvPr>
            <p:ph type="subTitle" idx="1"/>
          </p:nvPr>
        </p:nvSpPr>
        <p:spPr>
          <a:xfrm>
            <a:off x="357809" y="5043713"/>
            <a:ext cx="11499230" cy="573315"/>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a:p>
        </p:txBody>
      </p:sp>
      <p:grpSp>
        <p:nvGrpSpPr>
          <p:cNvPr id="8" name="Grupp 7"/>
          <p:cNvGrpSpPr/>
          <p:nvPr userDrawn="1"/>
        </p:nvGrpSpPr>
        <p:grpSpPr>
          <a:xfrm>
            <a:off x="8860081" y="3010426"/>
            <a:ext cx="2996691" cy="871608"/>
            <a:chOff x="8860081" y="3010426"/>
            <a:chExt cx="2996691" cy="871608"/>
          </a:xfrm>
        </p:grpSpPr>
        <p:grpSp>
          <p:nvGrpSpPr>
            <p:cNvPr id="5" name="Grupp 4"/>
            <p:cNvGrpSpPr/>
            <p:nvPr userDrawn="1"/>
          </p:nvGrpSpPr>
          <p:grpSpPr>
            <a:xfrm>
              <a:off x="9965372" y="3033077"/>
              <a:ext cx="854618" cy="841349"/>
              <a:chOff x="9965372" y="3033077"/>
              <a:chExt cx="854618" cy="841349"/>
            </a:xfrm>
          </p:grpSpPr>
          <p:sp>
            <p:nvSpPr>
              <p:cNvPr id="10" name="Ellips 9"/>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4" name="Grupp 3"/>
            <p:cNvGrpSpPr/>
            <p:nvPr userDrawn="1"/>
          </p:nvGrpSpPr>
          <p:grpSpPr>
            <a:xfrm>
              <a:off x="8860081" y="3010426"/>
              <a:ext cx="864000" cy="864000"/>
              <a:chOff x="8860081" y="3010426"/>
              <a:chExt cx="864000" cy="864000"/>
            </a:xfrm>
          </p:grpSpPr>
          <p:sp>
            <p:nvSpPr>
              <p:cNvPr id="15" name="Ellips 14"/>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Bildobjekt 16"/>
              <p:cNvPicPr>
                <a:picLocks/>
              </p:cNvPicPr>
              <p:nvPr userDrawn="1"/>
            </p:nvPicPr>
            <p:blipFill rotWithShape="1">
              <a:blip r:embed="rId4"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7" name="Grupp 6"/>
            <p:cNvGrpSpPr/>
            <p:nvPr userDrawn="1"/>
          </p:nvGrpSpPr>
          <p:grpSpPr>
            <a:xfrm>
              <a:off x="10992772" y="3018034"/>
              <a:ext cx="864000" cy="864000"/>
              <a:chOff x="10992772" y="3018034"/>
              <a:chExt cx="864000" cy="864000"/>
            </a:xfrm>
          </p:grpSpPr>
          <p:sp>
            <p:nvSpPr>
              <p:cNvPr id="18" name="Ellips 17"/>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Bildobjekt 20"/>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
        <p:nvSpPr>
          <p:cNvPr id="16" name="textruta 15"/>
          <p:cNvSpPr txBox="1"/>
          <p:nvPr userDrawn="1"/>
        </p:nvSpPr>
        <p:spPr>
          <a:xfrm>
            <a:off x="8860081" y="411151"/>
            <a:ext cx="3344359" cy="707886"/>
          </a:xfrm>
          <a:prstGeom prst="rect">
            <a:avLst/>
          </a:prstGeom>
          <a:noFill/>
        </p:spPr>
        <p:txBody>
          <a:bodyPr wrap="square" rtlCol="0">
            <a:spAutoFit/>
          </a:bodyPr>
          <a:lstStyle/>
          <a:p>
            <a:r>
              <a:rPr lang="en-GB" sz="4000" b="0" i="0">
                <a:solidFill>
                  <a:srgbClr val="003C78"/>
                </a:solidFill>
                <a:latin typeface="Verdana" panose="020B0604030504040204" pitchFamily="34" charset="0"/>
                <a:ea typeface="Verdana" panose="020B0604030504040204" pitchFamily="34" charset="0"/>
                <a:cs typeface="Verdana" panose="020B0604030504040204" pitchFamily="34" charset="0"/>
              </a:rPr>
              <a:t>ERV Nordic</a:t>
            </a:r>
          </a:p>
        </p:txBody>
      </p:sp>
    </p:spTree>
    <p:extLst>
      <p:ext uri="{BB962C8B-B14F-4D97-AF65-F5344CB8AC3E}">
        <p14:creationId xmlns:p14="http://schemas.microsoft.com/office/powerpoint/2010/main" val="128098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en bild och ett objek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540000"/>
            <a:ext cx="10548000" cy="756000"/>
          </a:xfrm>
        </p:spPr>
        <p:txBody>
          <a:bodyPr/>
          <a:lstStyle>
            <a:lvl1pPr>
              <a:defRPr/>
            </a:lvl1pPr>
          </a:lstStyle>
          <a:p>
            <a:r>
              <a:rPr lang="sv-SE"/>
              <a:t>Rubrik</a:t>
            </a:r>
            <a:endParaRPr lang="en-US"/>
          </a:p>
        </p:txBody>
      </p:sp>
      <p:sp>
        <p:nvSpPr>
          <p:cNvPr id="10" name="Platshållare för bild 8"/>
          <p:cNvSpPr>
            <a:spLocks noGrp="1"/>
          </p:cNvSpPr>
          <p:nvPr>
            <p:ph type="pic" sz="quarter" idx="13"/>
          </p:nvPr>
        </p:nvSpPr>
        <p:spPr>
          <a:xfrm>
            <a:off x="7595999" y="3788841"/>
            <a:ext cx="3780001" cy="1980000"/>
          </a:xfrm>
        </p:spPr>
        <p:txBody>
          <a:bodyPr/>
          <a:lstStyle>
            <a:lvl1pPr marL="0" indent="0">
              <a:buFontTx/>
              <a:buNone/>
              <a:defRPr/>
            </a:lvl1pPr>
          </a:lstStyle>
          <a:p>
            <a:r>
              <a:rPr lang="sv-SE"/>
              <a:t>Klicka på ikonen för att lägga till en bild</a:t>
            </a:r>
            <a:endParaRPr lang="en-GB"/>
          </a:p>
        </p:txBody>
      </p:sp>
      <p:sp>
        <p:nvSpPr>
          <p:cNvPr id="11" name="Content Placeholder 2"/>
          <p:cNvSpPr>
            <a:spLocks noGrp="1"/>
          </p:cNvSpPr>
          <p:nvPr>
            <p:ph sz="half" idx="1"/>
          </p:nvPr>
        </p:nvSpPr>
        <p:spPr>
          <a:xfrm>
            <a:off x="828000" y="1604496"/>
            <a:ext cx="5940000" cy="4140000"/>
          </a:xfrm>
        </p:spPr>
        <p:txBody>
          <a:bodyPr/>
          <a:lstStyle>
            <a:lvl1pPr>
              <a:defRPr/>
            </a:lvl1pPr>
            <a:lvl2pPr>
              <a:defRPr/>
            </a:lvl2pPr>
          </a:lstStyle>
          <a:p>
            <a:pPr lvl="0"/>
            <a:r>
              <a:rPr lang="sv-SE"/>
              <a:t>Redigera format för bakgrundstext</a:t>
            </a:r>
          </a:p>
          <a:p>
            <a:pPr lvl="1"/>
            <a:r>
              <a:rPr lang="sv-SE"/>
              <a:t>Nivå två</a:t>
            </a:r>
          </a:p>
        </p:txBody>
      </p:sp>
      <p:sp>
        <p:nvSpPr>
          <p:cNvPr id="4" name="Platshållare för innehåll 3"/>
          <p:cNvSpPr>
            <a:spLocks noGrp="1"/>
          </p:cNvSpPr>
          <p:nvPr>
            <p:ph sz="quarter" idx="14"/>
          </p:nvPr>
        </p:nvSpPr>
        <p:spPr>
          <a:xfrm>
            <a:off x="7595999" y="1604496"/>
            <a:ext cx="3780000" cy="1980000"/>
          </a:xfrm>
        </p:spPr>
        <p:txBody>
          <a:bodyPr/>
          <a:lstStyle>
            <a:lvl1pPr marL="0" indent="0">
              <a:buNone/>
              <a:defRPr/>
            </a:lvl1pPr>
          </a:lstStyle>
          <a:p>
            <a:pPr lvl="0"/>
            <a:r>
              <a:rPr lang="sv-SE"/>
              <a:t>Redigera format för bakgrundstext</a:t>
            </a:r>
          </a:p>
        </p:txBody>
      </p:sp>
    </p:spTree>
    <p:extLst>
      <p:ext uri="{BB962C8B-B14F-4D97-AF65-F5344CB8AC3E}">
        <p14:creationId xmlns:p14="http://schemas.microsoft.com/office/powerpoint/2010/main" val="1166109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vå titlar och två textblo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39297"/>
            <a:ext cx="10515600" cy="810532"/>
          </a:xfrm>
        </p:spPr>
        <p:txBody>
          <a:bodyPr/>
          <a:lstStyle>
            <a:lvl1pPr>
              <a:defRPr/>
            </a:lvl1pPr>
          </a:lstStyle>
          <a:p>
            <a:r>
              <a:rPr lang="sv-SE"/>
              <a:t>Rubrik</a:t>
            </a:r>
            <a:endParaRPr lang="en-US"/>
          </a:p>
        </p:txBody>
      </p:sp>
      <p:sp>
        <p:nvSpPr>
          <p:cNvPr id="3" name="Text Placeholder 2"/>
          <p:cNvSpPr>
            <a:spLocks noGrp="1"/>
          </p:cNvSpPr>
          <p:nvPr>
            <p:ph type="body" idx="1" hasCustomPrompt="1"/>
          </p:nvPr>
        </p:nvSpPr>
        <p:spPr>
          <a:xfrm>
            <a:off x="891063" y="1592263"/>
            <a:ext cx="5040000" cy="576000"/>
          </a:xfrm>
          <a:solidFill>
            <a:srgbClr val="003C78"/>
          </a:solidFill>
        </p:spPr>
        <p:txBody>
          <a:bodyPr anchor="ctr">
            <a:noAutofit/>
          </a:bodyPr>
          <a:lstStyle>
            <a:lvl1pPr marL="0" indent="0">
              <a:buNone/>
              <a:defRPr sz="2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Bakgrundstext</a:t>
            </a:r>
          </a:p>
        </p:txBody>
      </p:sp>
      <p:sp>
        <p:nvSpPr>
          <p:cNvPr id="4" name="Content Placeholder 3"/>
          <p:cNvSpPr>
            <a:spLocks noGrp="1"/>
          </p:cNvSpPr>
          <p:nvPr>
            <p:ph sz="half" idx="2"/>
          </p:nvPr>
        </p:nvSpPr>
        <p:spPr>
          <a:xfrm>
            <a:off x="891063" y="2410697"/>
            <a:ext cx="5040000" cy="3348000"/>
          </a:xfrm>
        </p:spPr>
        <p:txBody>
          <a:bodyPr/>
          <a:lstStyle>
            <a:lvl1pPr>
              <a:lnSpc>
                <a:spcPct val="100000"/>
              </a:lnSpc>
              <a:defRPr/>
            </a:lvl1pPr>
            <a:lvl2pPr>
              <a:lnSpc>
                <a:spcPct val="100000"/>
              </a:lnSpc>
              <a:defRPr/>
            </a:lvl2pPr>
          </a:lstStyle>
          <a:p>
            <a:pPr lvl="0"/>
            <a:r>
              <a:rPr lang="sv-SE"/>
              <a:t>Redigera format för bakgrundstext</a:t>
            </a:r>
          </a:p>
          <a:p>
            <a:pPr lvl="1"/>
            <a:r>
              <a:rPr lang="sv-SE"/>
              <a:t>Nivå två</a:t>
            </a:r>
          </a:p>
        </p:txBody>
      </p:sp>
      <p:sp>
        <p:nvSpPr>
          <p:cNvPr id="5" name="Text Placeholder 4"/>
          <p:cNvSpPr>
            <a:spLocks noGrp="1"/>
          </p:cNvSpPr>
          <p:nvPr>
            <p:ph type="body" sz="quarter" idx="3" hasCustomPrompt="1"/>
          </p:nvPr>
        </p:nvSpPr>
        <p:spPr>
          <a:xfrm>
            <a:off x="6315388" y="1592263"/>
            <a:ext cx="5040000" cy="576000"/>
          </a:xfrm>
          <a:solidFill>
            <a:srgbClr val="003C78"/>
          </a:solidFill>
        </p:spPr>
        <p:txBody>
          <a:bodyPr anchor="ctr">
            <a:noAutofit/>
          </a:bodyPr>
          <a:lstStyle>
            <a:lvl1pPr marL="0" indent="0">
              <a:buNone/>
              <a:defRPr sz="2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Bakgrundstext</a:t>
            </a:r>
          </a:p>
        </p:txBody>
      </p:sp>
      <p:sp>
        <p:nvSpPr>
          <p:cNvPr id="6" name="Content Placeholder 5"/>
          <p:cNvSpPr>
            <a:spLocks noGrp="1"/>
          </p:cNvSpPr>
          <p:nvPr>
            <p:ph sz="quarter" idx="4"/>
          </p:nvPr>
        </p:nvSpPr>
        <p:spPr>
          <a:xfrm>
            <a:off x="6341026" y="2410697"/>
            <a:ext cx="5040000" cy="3348000"/>
          </a:xfrm>
        </p:spPr>
        <p:txBody>
          <a:bodyPr/>
          <a:lstStyle>
            <a:lvl1pPr>
              <a:lnSpc>
                <a:spcPct val="100000"/>
              </a:lnSpc>
              <a:defRPr/>
            </a:lvl1pPr>
            <a:lvl2pPr>
              <a:lnSpc>
                <a:spcPct val="100000"/>
              </a:lnSpc>
              <a:defRPr/>
            </a:lvl2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2544186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a en rub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21380"/>
            <a:ext cx="10548000" cy="763134"/>
          </a:xfrm>
        </p:spPr>
        <p:txBody>
          <a:bodyPr/>
          <a:lstStyle>
            <a:lvl1pPr>
              <a:defRPr/>
            </a:lvl1pPr>
          </a:lstStyle>
          <a:p>
            <a:r>
              <a:rPr lang="sv-SE"/>
              <a:t>Rubrik</a:t>
            </a:r>
            <a:endParaRPr lang="en-US"/>
          </a:p>
        </p:txBody>
      </p:sp>
    </p:spTree>
    <p:extLst>
      <p:ext uri="{BB962C8B-B14F-4D97-AF65-F5344CB8AC3E}">
        <p14:creationId xmlns:p14="http://schemas.microsoft.com/office/powerpoint/2010/main" val="2459036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45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m ERV Nordic">
    <p:spTree>
      <p:nvGrpSpPr>
        <p:cNvPr id="1" name=""/>
        <p:cNvGrpSpPr/>
        <p:nvPr/>
      </p:nvGrpSpPr>
      <p:grpSpPr>
        <a:xfrm>
          <a:off x="0" y="0"/>
          <a:ext cx="0" cy="0"/>
          <a:chOff x="0" y="0"/>
          <a:chExt cx="0" cy="0"/>
        </a:xfrm>
      </p:grpSpPr>
      <p:sp>
        <p:nvSpPr>
          <p:cNvPr id="13" name="Rektangel 12"/>
          <p:cNvSpPr/>
          <p:nvPr userDrawn="1"/>
        </p:nvSpPr>
        <p:spPr>
          <a:xfrm>
            <a:off x="792000" y="578101"/>
            <a:ext cx="8739300" cy="584775"/>
          </a:xfrm>
          <a:prstGeom prst="rect">
            <a:avLst/>
          </a:prstGeom>
        </p:spPr>
        <p:txBody>
          <a:bodyPr wrap="square">
            <a:spAutoFit/>
          </a:bodyPr>
          <a:lstStyle/>
          <a:p>
            <a:r>
              <a:rPr lang="sv-SE" sz="3200">
                <a:solidFill>
                  <a:srgbClr val="003C78"/>
                </a:solidFill>
              </a:rPr>
              <a:t>Om ERV Nordic</a:t>
            </a:r>
          </a:p>
        </p:txBody>
      </p:sp>
      <p:grpSp>
        <p:nvGrpSpPr>
          <p:cNvPr id="14" name="Grupp 13"/>
          <p:cNvGrpSpPr>
            <a:grpSpLocks noChangeAspect="1"/>
          </p:cNvGrpSpPr>
          <p:nvPr userDrawn="1"/>
        </p:nvGrpSpPr>
        <p:grpSpPr>
          <a:xfrm>
            <a:off x="10644662" y="769652"/>
            <a:ext cx="1224968" cy="360000"/>
            <a:chOff x="9776818" y="540000"/>
            <a:chExt cx="1599182" cy="476094"/>
          </a:xfrm>
        </p:grpSpPr>
        <p:grpSp>
          <p:nvGrpSpPr>
            <p:cNvPr id="15" name="Grupp 14"/>
            <p:cNvGrpSpPr/>
            <p:nvPr userDrawn="1"/>
          </p:nvGrpSpPr>
          <p:grpSpPr>
            <a:xfrm>
              <a:off x="10357738" y="552482"/>
              <a:ext cx="456066" cy="463612"/>
              <a:chOff x="9965372" y="3033077"/>
              <a:chExt cx="854618" cy="841349"/>
            </a:xfrm>
          </p:grpSpPr>
          <p:sp>
            <p:nvSpPr>
              <p:cNvPr id="22" name="Ellips 21"/>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Bildobjekt 2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16" name="Grupp 15"/>
            <p:cNvGrpSpPr/>
            <p:nvPr userDrawn="1"/>
          </p:nvGrpSpPr>
          <p:grpSpPr>
            <a:xfrm>
              <a:off x="9776818" y="540000"/>
              <a:ext cx="461073" cy="476094"/>
              <a:chOff x="8860081" y="3010426"/>
              <a:chExt cx="864000" cy="864000"/>
            </a:xfrm>
          </p:grpSpPr>
          <p:sp>
            <p:nvSpPr>
              <p:cNvPr id="20" name="Ellips 19"/>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Bildobjekt 20"/>
              <p:cNvPicPr>
                <a:picLocks/>
              </p:cNvPicPr>
              <p:nvPr userDrawn="1"/>
            </p:nvPicPr>
            <p:blipFill rotWithShape="1">
              <a:blip r:embed="rId3"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17" name="Grupp 16"/>
            <p:cNvGrpSpPr/>
            <p:nvPr userDrawn="1"/>
          </p:nvGrpSpPr>
          <p:grpSpPr>
            <a:xfrm>
              <a:off x="10914927" y="540000"/>
              <a:ext cx="461073" cy="476094"/>
              <a:chOff x="10992772" y="3018034"/>
              <a:chExt cx="864000" cy="864000"/>
            </a:xfrm>
          </p:grpSpPr>
          <p:sp>
            <p:nvSpPr>
              <p:cNvPr id="18" name="Ellips 17"/>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Bildobjekt 1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pic>
        <p:nvPicPr>
          <p:cNvPr id="26" name="Platshållare för bild 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635949" y="1487456"/>
            <a:ext cx="3780000" cy="4140000"/>
          </a:xfrm>
          <a:prstGeom prst="rect">
            <a:avLst/>
          </a:prstGeom>
        </p:spPr>
      </p:pic>
      <p:sp>
        <p:nvSpPr>
          <p:cNvPr id="27" name="textruta 26"/>
          <p:cNvSpPr txBox="1"/>
          <p:nvPr userDrawn="1"/>
        </p:nvSpPr>
        <p:spPr>
          <a:xfrm>
            <a:off x="756000" y="1487456"/>
            <a:ext cx="5966626" cy="4452501"/>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Närmare</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100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års</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närvaro</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på</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den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Svenska</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och</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Danska</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reseförsäkringsmarknaden</a:t>
            </a:r>
            <a:endPar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Europeiska</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ERV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Sverige</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är</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filial till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Europæiske</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ERV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Danmark</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Tillsammans</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är</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vi ERV Nordic.</a:t>
            </a: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Nishad</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försäkringsaktör</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med focus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på</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utveckling</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och</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försäljning</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av</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sv-SE"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reserelaterade</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försäkringslösningar</a:t>
            </a:r>
            <a:endPar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Modern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nordisk</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försäkringsaktör</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med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lokal</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kundskap</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och</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global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närvaro</a:t>
            </a:r>
            <a:endPar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Fokus</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på</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tre</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affärsområden</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685800" marR="0" lvl="1" indent="-228600" algn="l" defTabSz="914400" rtl="0" eaLnBrk="1" fontAlgn="auto" latinLnBrk="0" hangingPunct="1">
              <a:lnSpc>
                <a:spcPct val="100000"/>
              </a:lnSpc>
              <a:spcBef>
                <a:spcPts val="600"/>
              </a:spcBef>
              <a:spcAft>
                <a:spcPts val="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Företag</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(Corporate)</a:t>
            </a:r>
          </a:p>
          <a:p>
            <a:pPr marL="685800" marR="0" lvl="1" indent="-228600" algn="l" defTabSz="914400" rtl="0" eaLnBrk="1" fontAlgn="auto" latinLnBrk="0" hangingPunct="1">
              <a:lnSpc>
                <a:spcPct val="100000"/>
              </a:lnSpc>
              <a:spcBef>
                <a:spcPts val="600"/>
              </a:spcBef>
              <a:spcAft>
                <a:spcPts val="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Privat</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(Leisure)</a:t>
            </a:r>
          </a:p>
          <a:p>
            <a:pPr marL="685800" marR="0" lvl="1" indent="-228600" algn="l" defTabSz="914400" rtl="0" eaLnBrk="1" fontAlgn="auto" latinLnBrk="0" hangingPunct="1">
              <a:lnSpc>
                <a:spcPct val="100000"/>
              </a:lnSpc>
              <a:spcBef>
                <a:spcPts val="600"/>
              </a:spcBef>
              <a:spcAft>
                <a:spcPts val="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Affinity</a:t>
            </a:r>
          </a:p>
          <a:p>
            <a:endParaRPr lang="sv-SE"/>
          </a:p>
        </p:txBody>
      </p:sp>
    </p:spTree>
    <p:extLst>
      <p:ext uri="{BB962C8B-B14F-4D97-AF65-F5344CB8AC3E}">
        <p14:creationId xmlns:p14="http://schemas.microsoft.com/office/powerpoint/2010/main" val="3338298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m Europeiska ERV">
    <p:spTree>
      <p:nvGrpSpPr>
        <p:cNvPr id="1" name=""/>
        <p:cNvGrpSpPr/>
        <p:nvPr/>
      </p:nvGrpSpPr>
      <p:grpSpPr>
        <a:xfrm>
          <a:off x="0" y="0"/>
          <a:ext cx="0" cy="0"/>
          <a:chOff x="0" y="0"/>
          <a:chExt cx="0" cy="0"/>
        </a:xfrm>
      </p:grpSpPr>
      <p:sp>
        <p:nvSpPr>
          <p:cNvPr id="24" name="Rectangle 2"/>
          <p:cNvSpPr/>
          <p:nvPr userDrawn="1"/>
        </p:nvSpPr>
        <p:spPr>
          <a:xfrm>
            <a:off x="900000" y="1296618"/>
            <a:ext cx="10368000" cy="4678880"/>
          </a:xfrm>
          <a:prstGeom prst="rect">
            <a:avLst/>
          </a:prstGeom>
          <a:blipFill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cs typeface="Arial"/>
            </a:endParaRPr>
          </a:p>
        </p:txBody>
      </p:sp>
      <p:sp>
        <p:nvSpPr>
          <p:cNvPr id="13" name="Rektangel 12"/>
          <p:cNvSpPr/>
          <p:nvPr userDrawn="1"/>
        </p:nvSpPr>
        <p:spPr>
          <a:xfrm>
            <a:off x="900000" y="578100"/>
            <a:ext cx="9652859" cy="584775"/>
          </a:xfrm>
          <a:prstGeom prst="rect">
            <a:avLst/>
          </a:prstGeom>
        </p:spPr>
        <p:txBody>
          <a:bodyPr wrap="square">
            <a:spAutoFit/>
          </a:bodyPr>
          <a:lstStyle/>
          <a:p>
            <a:r>
              <a:rPr lang="sv-SE" sz="3200">
                <a:solidFill>
                  <a:srgbClr val="003C78"/>
                </a:solidFill>
              </a:rPr>
              <a:t>Om Europeiska ERV</a:t>
            </a:r>
          </a:p>
        </p:txBody>
      </p:sp>
      <p:grpSp>
        <p:nvGrpSpPr>
          <p:cNvPr id="14" name="Grupp 13"/>
          <p:cNvGrpSpPr>
            <a:grpSpLocks noChangeAspect="1"/>
          </p:cNvGrpSpPr>
          <p:nvPr userDrawn="1"/>
        </p:nvGrpSpPr>
        <p:grpSpPr>
          <a:xfrm>
            <a:off x="10644662" y="769652"/>
            <a:ext cx="1224968" cy="360000"/>
            <a:chOff x="9776818" y="540000"/>
            <a:chExt cx="1599182" cy="476094"/>
          </a:xfrm>
        </p:grpSpPr>
        <p:grpSp>
          <p:nvGrpSpPr>
            <p:cNvPr id="15" name="Grupp 14"/>
            <p:cNvGrpSpPr/>
            <p:nvPr userDrawn="1"/>
          </p:nvGrpSpPr>
          <p:grpSpPr>
            <a:xfrm>
              <a:off x="10357738" y="552482"/>
              <a:ext cx="456066" cy="463612"/>
              <a:chOff x="9965372" y="3033077"/>
              <a:chExt cx="854618" cy="841349"/>
            </a:xfrm>
          </p:grpSpPr>
          <p:sp>
            <p:nvSpPr>
              <p:cNvPr id="22" name="Ellips 21"/>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Bildobjekt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16" name="Grupp 15"/>
            <p:cNvGrpSpPr/>
            <p:nvPr userDrawn="1"/>
          </p:nvGrpSpPr>
          <p:grpSpPr>
            <a:xfrm>
              <a:off x="9776818" y="540000"/>
              <a:ext cx="461073" cy="476094"/>
              <a:chOff x="8860081" y="3010426"/>
              <a:chExt cx="864000" cy="864000"/>
            </a:xfrm>
          </p:grpSpPr>
          <p:sp>
            <p:nvSpPr>
              <p:cNvPr id="20" name="Ellips 19"/>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Bildobjekt 20"/>
              <p:cNvPicPr>
                <a:picLocks/>
              </p:cNvPicPr>
              <p:nvPr userDrawn="1"/>
            </p:nvPicPr>
            <p:blipFill rotWithShape="1">
              <a:blip r:embed="rId4"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17" name="Grupp 16"/>
            <p:cNvGrpSpPr/>
            <p:nvPr userDrawn="1"/>
          </p:nvGrpSpPr>
          <p:grpSpPr>
            <a:xfrm>
              <a:off x="10914927" y="540000"/>
              <a:ext cx="461073" cy="476094"/>
              <a:chOff x="10992772" y="3018034"/>
              <a:chExt cx="864000" cy="864000"/>
            </a:xfrm>
          </p:grpSpPr>
          <p:sp>
            <p:nvSpPr>
              <p:cNvPr id="18" name="Ellips 17"/>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Bildobjekt 18"/>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
        <p:nvSpPr>
          <p:cNvPr id="27" name="textruta 26"/>
          <p:cNvSpPr txBox="1"/>
          <p:nvPr userDrawn="1"/>
        </p:nvSpPr>
        <p:spPr>
          <a:xfrm>
            <a:off x="1080000" y="1620000"/>
            <a:ext cx="5966626" cy="413959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sv-SE"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Närmare</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100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års</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erfarenhet</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av</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reseförsäkring</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sv-SE"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En av de största aktörerna på den svenska marknaden, specialister på privat- och</a:t>
            </a:r>
            <a:br>
              <a:rPr kumimoji="0" lang="sv-SE"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tjänstereseförsäkringslösningar </a:t>
            </a:r>
            <a: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Marknadsledande</a:t>
            </a:r>
            <a: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inom</a:t>
            </a:r>
            <a: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försäkringslösningar</a:t>
            </a:r>
            <a:b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för</a:t>
            </a:r>
            <a: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mer</a:t>
            </a:r>
            <a: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än</a:t>
            </a:r>
            <a: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7 </a:t>
            </a: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miljoner</a:t>
            </a:r>
            <a: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bank- </a:t>
            </a: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och</a:t>
            </a:r>
            <a:r>
              <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kreditkort</a:t>
            </a:r>
            <a:endParaRPr kumimoji="0" lang="en-US" sz="16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Ca 70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anställda</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i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Sverige</a:t>
            </a:r>
            <a:endPar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Filial till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Europæiske</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ERV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Danmark</a:t>
            </a:r>
            <a:endPar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Vi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är</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en</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del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av</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ERGO </a:t>
            </a:r>
            <a:r>
              <a:rPr kumimoji="0" lang="en-US" sz="16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Reiseversicherung</a:t>
            </a: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AG</a:t>
            </a:r>
          </a:p>
          <a:p>
            <a:pPr marL="228600" marR="0" lvl="0" indent="-228600" algn="l" defTabSz="914400" rtl="0" eaLnBrk="1" fontAlgn="auto" latinLnBrk="0" hangingPunct="1">
              <a:lnSpc>
                <a:spcPct val="100000"/>
              </a:lnSpc>
              <a:spcBef>
                <a:spcPts val="1000"/>
              </a:spcBef>
              <a:spcAft>
                <a:spcPts val="600"/>
              </a:spcAft>
              <a:buClr>
                <a:srgbClr val="003C78"/>
              </a:buClr>
              <a:buSzPct val="120000"/>
              <a:buFont typeface="Wingdings" panose="05000000000000000000" pitchFamily="2" charset="2"/>
              <a:buChar char="§"/>
              <a:tabLst/>
              <a:defRPr/>
            </a:pPr>
            <a:r>
              <a:rPr kumimoji="0" lang="en-US" sz="16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Rating A+ (Fitch)</a:t>
            </a:r>
          </a:p>
          <a:p>
            <a:endParaRPr lang="sv-SE"/>
          </a:p>
        </p:txBody>
      </p:sp>
    </p:spTree>
    <p:extLst>
      <p:ext uri="{BB962C8B-B14F-4D97-AF65-F5344CB8AC3E}">
        <p14:creationId xmlns:p14="http://schemas.microsoft.com/office/powerpoint/2010/main" val="82065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år historia">
    <p:spTree>
      <p:nvGrpSpPr>
        <p:cNvPr id="1" name=""/>
        <p:cNvGrpSpPr/>
        <p:nvPr/>
      </p:nvGrpSpPr>
      <p:grpSpPr>
        <a:xfrm>
          <a:off x="0" y="0"/>
          <a:ext cx="0" cy="0"/>
          <a:chOff x="0" y="0"/>
          <a:chExt cx="0" cy="0"/>
        </a:xfrm>
      </p:grpSpPr>
      <p:pic>
        <p:nvPicPr>
          <p:cNvPr id="2" name="Bildobjekt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 y="-112295"/>
            <a:ext cx="12224085" cy="6023997"/>
          </a:xfrm>
          <a:prstGeom prst="rect">
            <a:avLst/>
          </a:prstGeom>
        </p:spPr>
      </p:pic>
      <p:sp>
        <p:nvSpPr>
          <p:cNvPr id="3" name="Femhörning 2"/>
          <p:cNvSpPr/>
          <p:nvPr userDrawn="1"/>
        </p:nvSpPr>
        <p:spPr>
          <a:xfrm>
            <a:off x="-42444" y="3395128"/>
            <a:ext cx="12192000" cy="2028169"/>
          </a:xfrm>
          <a:prstGeom prst="homePlate">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ruta 3"/>
          <p:cNvSpPr txBox="1"/>
          <p:nvPr userDrawn="1"/>
        </p:nvSpPr>
        <p:spPr>
          <a:xfrm>
            <a:off x="-39441" y="3877691"/>
            <a:ext cx="2053389" cy="477054"/>
          </a:xfrm>
          <a:prstGeom prst="rect">
            <a:avLst/>
          </a:prstGeom>
          <a:noFill/>
        </p:spPr>
        <p:txBody>
          <a:bodyPr wrap="square" rtlCol="0">
            <a:spAutoFit/>
          </a:bodyPr>
          <a:lstStyle/>
          <a:p>
            <a:pPr algn="ctr">
              <a:lnSpc>
                <a:spcPts val="1000"/>
              </a:lnSpc>
            </a:pPr>
            <a:r>
              <a:rPr lang="en-GB" sz="1000" spc="-50" err="1">
                <a:latin typeface="Verdana" panose="020B0604030504040204" pitchFamily="34" charset="0"/>
                <a:ea typeface="Verdana" panose="020B0604030504040204" pitchFamily="34" charset="0"/>
                <a:cs typeface="Verdana" panose="020B0604030504040204" pitchFamily="34" charset="0"/>
              </a:rPr>
              <a:t>Allt</a:t>
            </a:r>
            <a:r>
              <a:rPr lang="en-GB" sz="1000" spc="-50">
                <a:latin typeface="Verdana" panose="020B0604030504040204" pitchFamily="34" charset="0"/>
                <a:ea typeface="Verdana" panose="020B0604030504040204" pitchFamily="34" charset="0"/>
                <a:cs typeface="Verdana" panose="020B0604030504040204" pitchFamily="34" charset="0"/>
              </a:rPr>
              <a:t> </a:t>
            </a:r>
            <a:r>
              <a:rPr lang="en-GB" sz="1000" spc="-50" err="1">
                <a:latin typeface="Verdana" panose="020B0604030504040204" pitchFamily="34" charset="0"/>
                <a:ea typeface="Verdana" panose="020B0604030504040204" pitchFamily="34" charset="0"/>
                <a:cs typeface="Verdana" panose="020B0604030504040204" pitchFamily="34" charset="0"/>
              </a:rPr>
              <a:t>började</a:t>
            </a:r>
            <a:r>
              <a:rPr lang="en-GB" sz="1000" spc="-50" baseline="0">
                <a:latin typeface="Verdana" panose="020B0604030504040204" pitchFamily="34" charset="0"/>
                <a:ea typeface="Verdana" panose="020B0604030504040204" pitchFamily="34" charset="0"/>
                <a:cs typeface="Verdana" panose="020B0604030504040204" pitchFamily="34" charset="0"/>
              </a:rPr>
              <a:t> i </a:t>
            </a:r>
            <a:r>
              <a:rPr lang="en-GB" sz="1000" spc="-50" baseline="0" err="1">
                <a:latin typeface="Verdana" panose="020B0604030504040204" pitchFamily="34" charset="0"/>
                <a:ea typeface="Verdana" panose="020B0604030504040204" pitchFamily="34" charset="0"/>
                <a:cs typeface="Verdana" panose="020B0604030504040204" pitchFamily="34" charset="0"/>
              </a:rPr>
              <a:t>Ungern</a:t>
            </a:r>
            <a:r>
              <a:rPr lang="en-GB" sz="1000" spc="-50">
                <a:latin typeface="Verdana" panose="020B0604030504040204" pitchFamily="34" charset="0"/>
                <a:ea typeface="Verdana" panose="020B0604030504040204" pitchFamily="34" charset="0"/>
                <a:cs typeface="Verdana" panose="020B0604030504040204" pitchFamily="34" charset="0"/>
              </a:rPr>
              <a:t>.</a:t>
            </a:r>
          </a:p>
          <a:p>
            <a:pPr algn="ctr">
              <a:lnSpc>
                <a:spcPts val="1000"/>
              </a:lnSpc>
            </a:pPr>
            <a:r>
              <a:rPr lang="en-GB" sz="1000" spc="-50">
                <a:latin typeface="Verdana" panose="020B0604030504040204" pitchFamily="34" charset="0"/>
                <a:ea typeface="Verdana" panose="020B0604030504040204" pitchFamily="34" charset="0"/>
                <a:cs typeface="Verdana" panose="020B0604030504040204" pitchFamily="34" charset="0"/>
              </a:rPr>
              <a:t>Max von Engel </a:t>
            </a:r>
            <a:r>
              <a:rPr lang="en-GB" sz="1000" kern="1200" spc="-50" err="1">
                <a:solidFill>
                  <a:schemeClr val="tx1"/>
                </a:solidFill>
                <a:latin typeface="Verdana" panose="020B0604030504040204" pitchFamily="34" charset="0"/>
                <a:ea typeface="Verdana" panose="020B0604030504040204" pitchFamily="34" charset="0"/>
                <a:cs typeface="Verdana" panose="020B0604030504040204" pitchFamily="34" charset="0"/>
              </a:rPr>
              <a:t>fick</a:t>
            </a:r>
            <a:r>
              <a:rPr lang="en-GB" sz="1000" kern="1200" spc="-5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spc="-50" err="1">
                <a:solidFill>
                  <a:schemeClr val="tx1"/>
                </a:solidFill>
                <a:latin typeface="Verdana" panose="020B0604030504040204" pitchFamily="34" charset="0"/>
                <a:ea typeface="Verdana" panose="020B0604030504040204" pitchFamily="34" charset="0"/>
                <a:cs typeface="Verdana" panose="020B0604030504040204" pitchFamily="34" charset="0"/>
              </a:rPr>
              <a:t>uppslag</a:t>
            </a:r>
            <a:br>
              <a:rPr lang="en-GB" sz="1000" kern="1200" spc="-5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000" kern="1200" spc="-50" err="1">
                <a:solidFill>
                  <a:schemeClr val="tx1"/>
                </a:solidFill>
                <a:latin typeface="Verdana" panose="020B0604030504040204" pitchFamily="34" charset="0"/>
                <a:ea typeface="Verdana" panose="020B0604030504040204" pitchFamily="34" charset="0"/>
                <a:cs typeface="Verdana" panose="020B0604030504040204" pitchFamily="34" charset="0"/>
              </a:rPr>
              <a:t>på</a:t>
            </a:r>
            <a:r>
              <a:rPr lang="en-GB" sz="1000" kern="1200" spc="-5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spc="-5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GB" sz="1000" kern="1200" spc="-5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spc="-50" err="1">
                <a:solidFill>
                  <a:schemeClr val="tx1"/>
                </a:solidFill>
                <a:latin typeface="Verdana" panose="020B0604030504040204" pitchFamily="34" charset="0"/>
                <a:ea typeface="Verdana" panose="020B0604030504040204" pitchFamily="34" charset="0"/>
                <a:cs typeface="Verdana" panose="020B0604030504040204" pitchFamily="34" charset="0"/>
              </a:rPr>
              <a:t>resgodsförsäkring</a:t>
            </a:r>
            <a:endParaRPr lang="en-GB" sz="1000" kern="1200" spc="-5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ruta 4"/>
          <p:cNvSpPr txBox="1"/>
          <p:nvPr userDrawn="1"/>
        </p:nvSpPr>
        <p:spPr>
          <a:xfrm>
            <a:off x="582024" y="3463727"/>
            <a:ext cx="810124" cy="310963"/>
          </a:xfrm>
          <a:prstGeom prst="rect">
            <a:avLst/>
          </a:prstGeom>
          <a:noFill/>
        </p:spPr>
        <p:txBody>
          <a:bodyPr wrap="square" rtlCol="0">
            <a:spAutoFit/>
          </a:bodyPr>
          <a:lstStyle/>
          <a:p>
            <a:r>
              <a:rPr lang="en-GB" sz="1400" b="1">
                <a:solidFill>
                  <a:srgbClr val="003C78"/>
                </a:solidFill>
              </a:rPr>
              <a:t>1907</a:t>
            </a:r>
            <a:endParaRPr lang="en-GB" sz="1200" b="1">
              <a:solidFill>
                <a:srgbClr val="003C78"/>
              </a:solidFill>
            </a:endParaRPr>
          </a:p>
        </p:txBody>
      </p:sp>
      <p:sp>
        <p:nvSpPr>
          <p:cNvPr id="6" name="textruta 5"/>
          <p:cNvSpPr txBox="1"/>
          <p:nvPr userDrawn="1"/>
        </p:nvSpPr>
        <p:spPr>
          <a:xfrm>
            <a:off x="1751466" y="3465321"/>
            <a:ext cx="1483893" cy="307777"/>
          </a:xfrm>
          <a:prstGeom prst="rect">
            <a:avLst/>
          </a:prstGeom>
          <a:noFill/>
        </p:spPr>
        <p:txBody>
          <a:bodyPr wrap="square" rtlCol="0">
            <a:spAutoFit/>
          </a:bodyPr>
          <a:lstStyle/>
          <a:p>
            <a:pPr algn="ctr"/>
            <a:r>
              <a:rPr lang="en-GB" sz="1400" b="1">
                <a:solidFill>
                  <a:srgbClr val="003C78"/>
                </a:solidFill>
              </a:rPr>
              <a:t>1920</a:t>
            </a:r>
            <a:endParaRPr lang="en-GB" sz="1200" b="1">
              <a:solidFill>
                <a:srgbClr val="003C78"/>
              </a:solidFill>
            </a:endParaRPr>
          </a:p>
        </p:txBody>
      </p:sp>
      <p:sp>
        <p:nvSpPr>
          <p:cNvPr id="7" name="textruta 6"/>
          <p:cNvSpPr txBox="1"/>
          <p:nvPr userDrawn="1"/>
        </p:nvSpPr>
        <p:spPr>
          <a:xfrm>
            <a:off x="1751466" y="3909770"/>
            <a:ext cx="1483893" cy="348813"/>
          </a:xfrm>
          <a:prstGeom prst="rect">
            <a:avLst/>
          </a:prstGeom>
          <a:noFill/>
        </p:spPr>
        <p:txBody>
          <a:bodyPr wrap="square" rtlCol="0">
            <a:spAutoFit/>
          </a:bodyPr>
          <a:lstStyle/>
          <a:p>
            <a:pPr algn="ctr">
              <a:lnSpc>
                <a:spcPts val="1000"/>
              </a:lnSpc>
            </a:pPr>
            <a:r>
              <a:rPr lang="sv-SE" sz="1000" kern="1200">
                <a:solidFill>
                  <a:schemeClr val="tx1"/>
                </a:solidFill>
                <a:latin typeface="Verdana" panose="020B0604030504040204" pitchFamily="34" charset="0"/>
                <a:ea typeface="Verdana" panose="020B0604030504040204" pitchFamily="34" charset="0"/>
                <a:cs typeface="Verdana" panose="020B0604030504040204" pitchFamily="34" charset="0"/>
              </a:rPr>
              <a:t>Vår resa</a:t>
            </a:r>
          </a:p>
          <a:p>
            <a:pPr algn="ctr">
              <a:lnSpc>
                <a:spcPts val="1000"/>
              </a:lnSpc>
            </a:pPr>
            <a:r>
              <a:rPr lang="sv-SE" sz="1000" kern="1200">
                <a:solidFill>
                  <a:schemeClr val="tx1"/>
                </a:solidFill>
                <a:latin typeface="Verdana" panose="020B0604030504040204" pitchFamily="34" charset="0"/>
                <a:ea typeface="Verdana" panose="020B0604030504040204" pitchFamily="34" charset="0"/>
                <a:cs typeface="Verdana" panose="020B0604030504040204" pitchFamily="34" charset="0"/>
              </a:rPr>
              <a:t>börjar här</a:t>
            </a:r>
            <a:endParaRPr lang="en-GB" sz="10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ruta 7"/>
          <p:cNvSpPr txBox="1"/>
          <p:nvPr userDrawn="1"/>
        </p:nvSpPr>
        <p:spPr>
          <a:xfrm>
            <a:off x="3557416" y="3465321"/>
            <a:ext cx="705396" cy="307777"/>
          </a:xfrm>
          <a:prstGeom prst="rect">
            <a:avLst/>
          </a:prstGeom>
          <a:noFill/>
        </p:spPr>
        <p:txBody>
          <a:bodyPr wrap="square" rtlCol="0">
            <a:spAutoFit/>
          </a:bodyPr>
          <a:lstStyle/>
          <a:p>
            <a:pPr algn="ctr"/>
            <a:r>
              <a:rPr lang="en-GB" sz="1400" b="1">
                <a:solidFill>
                  <a:srgbClr val="003C78"/>
                </a:solidFill>
              </a:rPr>
              <a:t>50´s</a:t>
            </a:r>
            <a:endParaRPr lang="en-GB" sz="1200" b="1">
              <a:solidFill>
                <a:srgbClr val="003C78"/>
              </a:solidFill>
            </a:endParaRPr>
          </a:p>
        </p:txBody>
      </p:sp>
      <p:sp>
        <p:nvSpPr>
          <p:cNvPr id="9" name="textruta 8"/>
          <p:cNvSpPr txBox="1"/>
          <p:nvPr userDrawn="1"/>
        </p:nvSpPr>
        <p:spPr>
          <a:xfrm>
            <a:off x="4320478" y="3465321"/>
            <a:ext cx="6765533" cy="307777"/>
          </a:xfrm>
          <a:prstGeom prst="rect">
            <a:avLst/>
          </a:prstGeom>
          <a:noFill/>
        </p:spPr>
        <p:txBody>
          <a:bodyPr wrap="square" rtlCol="0">
            <a:spAutoFit/>
          </a:bodyPr>
          <a:lstStyle/>
          <a:p>
            <a:pPr algn="ctr"/>
            <a:r>
              <a:rPr lang="en-GB" sz="1400" b="1">
                <a:solidFill>
                  <a:srgbClr val="003C78"/>
                </a:solidFill>
              </a:rPr>
              <a:t>70´s – </a:t>
            </a:r>
            <a:r>
              <a:rPr lang="en-GB" sz="1400" b="1" err="1">
                <a:solidFill>
                  <a:srgbClr val="003C78"/>
                </a:solidFill>
              </a:rPr>
              <a:t>fram</a:t>
            </a:r>
            <a:r>
              <a:rPr lang="en-GB" sz="1400" b="1">
                <a:solidFill>
                  <a:srgbClr val="003C78"/>
                </a:solidFill>
              </a:rPr>
              <a:t> tills </a:t>
            </a:r>
            <a:r>
              <a:rPr lang="en-GB" sz="1400" b="1" err="1">
                <a:solidFill>
                  <a:srgbClr val="003C78"/>
                </a:solidFill>
              </a:rPr>
              <a:t>idag</a:t>
            </a:r>
            <a:endParaRPr lang="en-GB" sz="1200" b="1">
              <a:solidFill>
                <a:srgbClr val="003C78"/>
              </a:solidFill>
            </a:endParaRPr>
          </a:p>
        </p:txBody>
      </p:sp>
      <p:sp>
        <p:nvSpPr>
          <p:cNvPr id="10" name="textruta 9"/>
          <p:cNvSpPr txBox="1"/>
          <p:nvPr userDrawn="1"/>
        </p:nvSpPr>
        <p:spPr>
          <a:xfrm>
            <a:off x="2948555" y="3903542"/>
            <a:ext cx="1837032" cy="477054"/>
          </a:xfrm>
          <a:prstGeom prst="rect">
            <a:avLst/>
          </a:prstGeom>
          <a:noFill/>
        </p:spPr>
        <p:txBody>
          <a:bodyPr wrap="square" rtlCol="0">
            <a:spAutoFit/>
          </a:bodyPr>
          <a:lstStyle>
            <a:defPPr>
              <a:defRPr lang="en-US"/>
            </a:defPPr>
            <a:lvl2pPr marL="0" lvl="1" algn="ctr" defTabSz="444500">
              <a:lnSpc>
                <a:spcPts val="1000"/>
              </a:lnSpc>
              <a:spcBef>
                <a:spcPct val="0"/>
              </a:spcBef>
              <a:defRPr sz="1000"/>
            </a:lvl2pPr>
          </a:lstStyle>
          <a:p>
            <a:pPr lvl="1"/>
            <a:r>
              <a:rPr lang="sv-SE" sz="1000" spc="-50">
                <a:latin typeface="Verdana" panose="020B0604030504040204" pitchFamily="34" charset="0"/>
                <a:ea typeface="Verdana" panose="020B0604030504040204" pitchFamily="34" charset="0"/>
                <a:cs typeface="Verdana" panose="020B0604030504040204" pitchFamily="34" charset="0"/>
              </a:rPr>
              <a:t>Charter-resandet</a:t>
            </a:r>
            <a:r>
              <a:rPr lang="sv-SE" sz="1000" spc="-50" baseline="0">
                <a:latin typeface="Verdana" panose="020B0604030504040204" pitchFamily="34" charset="0"/>
                <a:ea typeface="Verdana" panose="020B0604030504040204" pitchFamily="34" charset="0"/>
                <a:cs typeface="Verdana" panose="020B0604030504040204" pitchFamily="34" charset="0"/>
              </a:rPr>
              <a:t> tar fart.</a:t>
            </a:r>
            <a:br>
              <a:rPr lang="sv-SE" sz="1000" spc="-50" baseline="0">
                <a:latin typeface="Verdana" panose="020B0604030504040204" pitchFamily="34" charset="0"/>
                <a:ea typeface="Verdana" panose="020B0604030504040204" pitchFamily="34" charset="0"/>
                <a:cs typeface="Verdana" panose="020B0604030504040204" pitchFamily="34" charset="0"/>
              </a:rPr>
            </a:br>
            <a:r>
              <a:rPr lang="sv-SE" sz="1000" spc="-50" baseline="0">
                <a:latin typeface="Verdana" panose="020B0604030504040204" pitchFamily="34" charset="0"/>
                <a:ea typeface="Verdana" panose="020B0604030504040204" pitchFamily="34" charset="0"/>
                <a:cs typeface="Verdana" panose="020B0604030504040204" pitchFamily="34" charset="0"/>
              </a:rPr>
              <a:t>Vi börjar samarbeta med researrangörer</a:t>
            </a:r>
            <a:endParaRPr lang="sv-SE" sz="1000" spc="-50">
              <a:latin typeface="Verdana" panose="020B0604030504040204" pitchFamily="34" charset="0"/>
              <a:ea typeface="Verdana" panose="020B0604030504040204" pitchFamily="34" charset="0"/>
              <a:cs typeface="Verdana" panose="020B0604030504040204" pitchFamily="34" charset="0"/>
            </a:endParaRPr>
          </a:p>
        </p:txBody>
      </p:sp>
      <p:sp>
        <p:nvSpPr>
          <p:cNvPr id="11" name="textruta 10"/>
          <p:cNvSpPr txBox="1"/>
          <p:nvPr userDrawn="1"/>
        </p:nvSpPr>
        <p:spPr>
          <a:xfrm>
            <a:off x="4692378" y="3903392"/>
            <a:ext cx="1596036" cy="348813"/>
          </a:xfrm>
          <a:prstGeom prst="rect">
            <a:avLst/>
          </a:prstGeom>
          <a:noFill/>
        </p:spPr>
        <p:txBody>
          <a:bodyPr wrap="square" rtlCol="0">
            <a:spAutoFit/>
          </a:bodyPr>
          <a:lstStyle/>
          <a:p>
            <a:pPr marL="0" lvl="1" algn="ctr" defTabSz="444500">
              <a:lnSpc>
                <a:spcPts val="1000"/>
              </a:lnSpc>
              <a:spcBef>
                <a:spcPct val="0"/>
              </a:spcBef>
            </a:pPr>
            <a:r>
              <a:rPr lang="sv-SE" sz="1000" spc="-50"/>
              <a:t>Vi öppnar vårt</a:t>
            </a:r>
            <a:br>
              <a:rPr lang="sv-SE" sz="1000" spc="-50"/>
            </a:br>
            <a:r>
              <a:rPr lang="sv-SE" sz="1000" spc="-50"/>
              <a:t>första</a:t>
            </a:r>
            <a:r>
              <a:rPr lang="sv-SE" sz="1000" spc="-50" baseline="0"/>
              <a:t> </a:t>
            </a:r>
            <a:r>
              <a:rPr lang="sv-SE" sz="1000" spc="-50"/>
              <a:t>Euro-Center</a:t>
            </a:r>
            <a:endParaRPr lang="sv-SE" sz="1000" spc="-50">
              <a:latin typeface="Verdana" panose="020B0604030504040204" pitchFamily="34" charset="0"/>
              <a:ea typeface="Verdana" panose="020B0604030504040204" pitchFamily="34" charset="0"/>
              <a:cs typeface="Verdana" panose="020B0604030504040204" pitchFamily="34" charset="0"/>
            </a:endParaRPr>
          </a:p>
        </p:txBody>
      </p:sp>
      <p:pic>
        <p:nvPicPr>
          <p:cNvPr id="12" name="Bildobjekt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36792" y="4537303"/>
            <a:ext cx="648000" cy="648000"/>
          </a:xfrm>
          <a:prstGeom prst="rect">
            <a:avLst/>
          </a:prstGeom>
        </p:spPr>
      </p:pic>
      <p:sp>
        <p:nvSpPr>
          <p:cNvPr id="13" name="Rektangel med rundade hörn 12"/>
          <p:cNvSpPr/>
          <p:nvPr userDrawn="1"/>
        </p:nvSpPr>
        <p:spPr>
          <a:xfrm>
            <a:off x="2198076" y="4556451"/>
            <a:ext cx="612000" cy="612000"/>
          </a:xfrm>
          <a:prstGeom prst="roundRect">
            <a:avLst/>
          </a:prstGeom>
          <a:noFill/>
          <a:ln>
            <a:solidFill>
              <a:srgbClr val="003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upp 13"/>
          <p:cNvGrpSpPr/>
          <p:nvPr userDrawn="1"/>
        </p:nvGrpSpPr>
        <p:grpSpPr>
          <a:xfrm>
            <a:off x="651945" y="4545013"/>
            <a:ext cx="612000" cy="612000"/>
            <a:chOff x="588644" y="4545013"/>
            <a:chExt cx="612000" cy="612000"/>
          </a:xfrm>
        </p:grpSpPr>
        <p:pic>
          <p:nvPicPr>
            <p:cNvPr id="15" name="Bildobjekt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2008" y="4617706"/>
              <a:ext cx="499662" cy="432000"/>
            </a:xfrm>
            <a:prstGeom prst="rect">
              <a:avLst/>
            </a:prstGeom>
          </p:spPr>
        </p:pic>
        <p:sp>
          <p:nvSpPr>
            <p:cNvPr id="16" name="Rektangel med rundade hörn 15"/>
            <p:cNvSpPr/>
            <p:nvPr/>
          </p:nvSpPr>
          <p:spPr>
            <a:xfrm>
              <a:off x="588644" y="4545013"/>
              <a:ext cx="612000" cy="612000"/>
            </a:xfrm>
            <a:prstGeom prst="roundRect">
              <a:avLst/>
            </a:prstGeom>
            <a:noFill/>
            <a:ln>
              <a:solidFill>
                <a:srgbClr val="003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ruta 16"/>
          <p:cNvSpPr txBox="1"/>
          <p:nvPr userDrawn="1"/>
        </p:nvSpPr>
        <p:spPr>
          <a:xfrm>
            <a:off x="6098958" y="3903127"/>
            <a:ext cx="1284684" cy="348813"/>
          </a:xfrm>
          <a:prstGeom prst="rect">
            <a:avLst/>
          </a:prstGeom>
          <a:noFill/>
        </p:spPr>
        <p:txBody>
          <a:bodyPr wrap="square" rtlCol="0">
            <a:spAutoFit/>
          </a:bodyPr>
          <a:lstStyle/>
          <a:p>
            <a:pPr marL="0" lvl="1" algn="ctr" defTabSz="444500">
              <a:lnSpc>
                <a:spcPts val="1000"/>
              </a:lnSpc>
              <a:spcBef>
                <a:spcPct val="0"/>
              </a:spcBef>
              <a:spcAft>
                <a:spcPct val="15000"/>
              </a:spcAft>
            </a:pPr>
            <a:r>
              <a:rPr lang="sv-SE" sz="1000">
                <a:latin typeface="Verdana" panose="020B0604030504040204" pitchFamily="34" charset="0"/>
                <a:ea typeface="Verdana" panose="020B0604030504040204" pitchFamily="34" charset="0"/>
                <a:cs typeface="Verdana" panose="020B0604030504040204" pitchFamily="34" charset="0"/>
              </a:rPr>
              <a:t>Vi stärker vår nordiska närvaro</a:t>
            </a:r>
          </a:p>
        </p:txBody>
      </p:sp>
      <p:grpSp>
        <p:nvGrpSpPr>
          <p:cNvPr id="49" name="Grupp 48"/>
          <p:cNvGrpSpPr/>
          <p:nvPr userDrawn="1"/>
        </p:nvGrpSpPr>
        <p:grpSpPr>
          <a:xfrm>
            <a:off x="9106706" y="4549279"/>
            <a:ext cx="612000" cy="612000"/>
            <a:chOff x="8991374" y="4557517"/>
            <a:chExt cx="612000" cy="612000"/>
          </a:xfrm>
        </p:grpSpPr>
        <p:pic>
          <p:nvPicPr>
            <p:cNvPr id="18" name="Bildobjekt 17"/>
            <p:cNvPicPr>
              <a:picLocks noChangeAspect="1"/>
            </p:cNvPicPr>
            <p:nvPr userDrawn="1"/>
          </p:nvPicPr>
          <p:blipFill rotWithShape="1">
            <a:blip r:embed="rId5" cstate="screen">
              <a:extLst>
                <a:ext uri="{28A0092B-C50C-407E-A947-70E740481C1C}">
                  <a14:useLocalDpi xmlns:a14="http://schemas.microsoft.com/office/drawing/2010/main" val="0"/>
                </a:ext>
              </a:extLst>
            </a:blip>
            <a:srcRect r="20829" b="18723"/>
            <a:stretch/>
          </p:blipFill>
          <p:spPr>
            <a:xfrm>
              <a:off x="9006623" y="4575517"/>
              <a:ext cx="558296" cy="576000"/>
            </a:xfrm>
            <a:prstGeom prst="rect">
              <a:avLst/>
            </a:prstGeom>
          </p:spPr>
        </p:pic>
        <p:sp>
          <p:nvSpPr>
            <p:cNvPr id="19" name="Rektangel med rundade hörn 18"/>
            <p:cNvSpPr/>
            <p:nvPr userDrawn="1"/>
          </p:nvSpPr>
          <p:spPr>
            <a:xfrm>
              <a:off x="8991374" y="4557517"/>
              <a:ext cx="612000" cy="612000"/>
            </a:xfrm>
            <a:prstGeom prst="roundRect">
              <a:avLst/>
            </a:prstGeom>
            <a:noFill/>
            <a:ln>
              <a:solidFill>
                <a:srgbClr val="003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upp 19"/>
          <p:cNvGrpSpPr/>
          <p:nvPr userDrawn="1"/>
        </p:nvGrpSpPr>
        <p:grpSpPr>
          <a:xfrm>
            <a:off x="4769886" y="3070302"/>
            <a:ext cx="94161" cy="2556000"/>
            <a:chOff x="4522491" y="3070302"/>
            <a:chExt cx="94161" cy="2556000"/>
          </a:xfrm>
        </p:grpSpPr>
        <p:cxnSp>
          <p:nvCxnSpPr>
            <p:cNvPr id="21" name="Rak koppling 20"/>
            <p:cNvCxnSpPr/>
            <p:nvPr/>
          </p:nvCxnSpPr>
          <p:spPr>
            <a:xfrm>
              <a:off x="4552967" y="3223737"/>
              <a:ext cx="0" cy="23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koppling 21"/>
            <p:cNvCxnSpPr/>
            <p:nvPr/>
          </p:nvCxnSpPr>
          <p:spPr>
            <a:xfrm>
              <a:off x="4586178" y="3119229"/>
              <a:ext cx="0" cy="24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ak koppling 22"/>
            <p:cNvCxnSpPr/>
            <p:nvPr/>
          </p:nvCxnSpPr>
          <p:spPr>
            <a:xfrm>
              <a:off x="4522491" y="3398144"/>
              <a:ext cx="0" cy="20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koppling 23"/>
            <p:cNvCxnSpPr/>
            <p:nvPr/>
          </p:nvCxnSpPr>
          <p:spPr>
            <a:xfrm>
              <a:off x="4616652" y="3070302"/>
              <a:ext cx="0" cy="2556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ruta 24"/>
          <p:cNvSpPr txBox="1"/>
          <p:nvPr userDrawn="1"/>
        </p:nvSpPr>
        <p:spPr>
          <a:xfrm>
            <a:off x="8492941" y="3883474"/>
            <a:ext cx="1849375" cy="477054"/>
          </a:xfrm>
          <a:prstGeom prst="rect">
            <a:avLst/>
          </a:prstGeom>
          <a:noFill/>
        </p:spPr>
        <p:txBody>
          <a:bodyPr wrap="square" rtlCol="0">
            <a:spAutoFit/>
          </a:bodyPr>
          <a:lstStyle/>
          <a:p>
            <a:pPr marL="0" lvl="1" algn="ctr" defTabSz="444500">
              <a:lnSpc>
                <a:spcPts val="1000"/>
              </a:lnSpc>
              <a:spcBef>
                <a:spcPct val="0"/>
              </a:spcBef>
            </a:pPr>
            <a:r>
              <a:rPr lang="sv-SE" sz="1000">
                <a:latin typeface="Verdana" panose="020B0604030504040204" pitchFamily="34" charset="0"/>
                <a:ea typeface="Verdana" panose="020B0604030504040204" pitchFamily="34" charset="0"/>
                <a:cs typeface="Verdana" panose="020B0604030504040204" pitchFamily="34" charset="0"/>
              </a:rPr>
              <a:t>Utveckling av en</a:t>
            </a:r>
          </a:p>
          <a:p>
            <a:pPr marL="0" lvl="1" algn="ctr" defTabSz="444500">
              <a:lnSpc>
                <a:spcPts val="1000"/>
              </a:lnSpc>
              <a:spcBef>
                <a:spcPct val="0"/>
              </a:spcBef>
            </a:pPr>
            <a:r>
              <a:rPr lang="sv-SE" sz="1000">
                <a:latin typeface="Verdana" panose="020B0604030504040204" pitchFamily="34" charset="0"/>
                <a:ea typeface="Verdana" panose="020B0604030504040204" pitchFamily="34" charset="0"/>
                <a:cs typeface="Verdana" panose="020B0604030504040204" pitchFamily="34" charset="0"/>
              </a:rPr>
              <a:t>kundorienterad</a:t>
            </a:r>
          </a:p>
          <a:p>
            <a:pPr marL="0" lvl="1" algn="ctr" defTabSz="444500">
              <a:lnSpc>
                <a:spcPts val="1000"/>
              </a:lnSpc>
              <a:spcBef>
                <a:spcPct val="0"/>
              </a:spcBef>
            </a:pPr>
            <a:r>
              <a:rPr lang="sv-SE" sz="1000">
                <a:latin typeface="Verdana" panose="020B0604030504040204" pitchFamily="34" charset="0"/>
                <a:ea typeface="Verdana" panose="020B0604030504040204" pitchFamily="34" charset="0"/>
                <a:cs typeface="Verdana" panose="020B0604030504040204" pitchFamily="34" charset="0"/>
              </a:rPr>
              <a:t>produktportfölj</a:t>
            </a:r>
            <a:endParaRPr lang="en-GB" sz="1000">
              <a:latin typeface="Verdana" panose="020B0604030504040204" pitchFamily="34" charset="0"/>
              <a:ea typeface="Verdana" panose="020B0604030504040204" pitchFamily="34" charset="0"/>
              <a:cs typeface="Verdana" panose="020B0604030504040204" pitchFamily="34" charset="0"/>
            </a:endParaRPr>
          </a:p>
        </p:txBody>
      </p:sp>
      <p:sp>
        <p:nvSpPr>
          <p:cNvPr id="26" name="textruta 25"/>
          <p:cNvSpPr txBox="1"/>
          <p:nvPr userDrawn="1"/>
        </p:nvSpPr>
        <p:spPr>
          <a:xfrm>
            <a:off x="7297636" y="3890533"/>
            <a:ext cx="1542133" cy="348813"/>
          </a:xfrm>
          <a:prstGeom prst="rect">
            <a:avLst/>
          </a:prstGeom>
          <a:noFill/>
        </p:spPr>
        <p:txBody>
          <a:bodyPr wrap="square" rtlCol="0">
            <a:spAutoFit/>
          </a:bodyPr>
          <a:lstStyle/>
          <a:p>
            <a:pPr marL="0" lvl="1" algn="ctr" defTabSz="444500">
              <a:lnSpc>
                <a:spcPts val="1000"/>
              </a:lnSpc>
              <a:spcBef>
                <a:spcPct val="0"/>
              </a:spcBef>
              <a:spcAft>
                <a:spcPct val="15000"/>
              </a:spcAft>
            </a:pPr>
            <a:r>
              <a:rPr lang="sv-SE" sz="1000">
                <a:latin typeface="Verdana" panose="020B0604030504040204" pitchFamily="34" charset="0"/>
                <a:ea typeface="Verdana" panose="020B0604030504040204" pitchFamily="34" charset="0"/>
                <a:cs typeface="Verdana" panose="020B0604030504040204" pitchFamily="34" charset="0"/>
              </a:rPr>
              <a:t>Lösningar</a:t>
            </a:r>
            <a:r>
              <a:rPr lang="sv-SE" sz="1000" baseline="0">
                <a:latin typeface="Verdana" panose="020B0604030504040204" pitchFamily="34" charset="0"/>
                <a:ea typeface="Verdana" panose="020B0604030504040204" pitchFamily="34" charset="0"/>
                <a:cs typeface="Verdana" panose="020B0604030504040204" pitchFamily="34" charset="0"/>
              </a:rPr>
              <a:t> för banker och allrisk affär</a:t>
            </a:r>
            <a:endParaRPr lang="sv-SE" sz="1000">
              <a:latin typeface="Verdana" panose="020B0604030504040204" pitchFamily="34" charset="0"/>
              <a:ea typeface="Verdana" panose="020B0604030504040204" pitchFamily="34" charset="0"/>
              <a:cs typeface="Verdana" panose="020B0604030504040204" pitchFamily="34" charset="0"/>
            </a:endParaRPr>
          </a:p>
        </p:txBody>
      </p:sp>
      <p:sp>
        <p:nvSpPr>
          <p:cNvPr id="27" name="textruta 26"/>
          <p:cNvSpPr txBox="1"/>
          <p:nvPr userDrawn="1"/>
        </p:nvSpPr>
        <p:spPr>
          <a:xfrm>
            <a:off x="10085803" y="3880893"/>
            <a:ext cx="1287528" cy="348813"/>
          </a:xfrm>
          <a:prstGeom prst="rect">
            <a:avLst/>
          </a:prstGeom>
          <a:noFill/>
        </p:spPr>
        <p:txBody>
          <a:bodyPr wrap="square" rtlCol="0">
            <a:spAutoFit/>
          </a:bodyPr>
          <a:lstStyle/>
          <a:p>
            <a:pPr algn="ctr">
              <a:lnSpc>
                <a:spcPts val="1000"/>
              </a:lnSpc>
            </a:pPr>
            <a:r>
              <a:rPr lang="sv-SE" sz="1000">
                <a:latin typeface="Verdana" panose="020B0604030504040204" pitchFamily="34" charset="0"/>
                <a:ea typeface="Verdana" panose="020B0604030504040204" pitchFamily="34" charset="0"/>
                <a:cs typeface="Verdana" panose="020B0604030504040204" pitchFamily="34" charset="0"/>
              </a:rPr>
              <a:t>Fokuserar på</a:t>
            </a:r>
          </a:p>
          <a:p>
            <a:pPr algn="ctr">
              <a:lnSpc>
                <a:spcPts val="1000"/>
              </a:lnSpc>
            </a:pPr>
            <a:r>
              <a:rPr lang="sv-SE" sz="1000">
                <a:latin typeface="Verdana" panose="020B0604030504040204" pitchFamily="34" charset="0"/>
                <a:ea typeface="Verdana" panose="020B0604030504040204" pitchFamily="34" charset="0"/>
                <a:cs typeface="Verdana" panose="020B0604030504040204" pitchFamily="34" charset="0"/>
              </a:rPr>
              <a:t>digitala lösningar</a:t>
            </a:r>
          </a:p>
        </p:txBody>
      </p:sp>
      <p:grpSp>
        <p:nvGrpSpPr>
          <p:cNvPr id="50" name="Grupp 49"/>
          <p:cNvGrpSpPr/>
          <p:nvPr userDrawn="1"/>
        </p:nvGrpSpPr>
        <p:grpSpPr>
          <a:xfrm>
            <a:off x="10423567" y="4554599"/>
            <a:ext cx="612000" cy="612000"/>
            <a:chOff x="10341187" y="4562837"/>
            <a:chExt cx="612000" cy="612000"/>
          </a:xfrm>
        </p:grpSpPr>
        <p:sp>
          <p:nvSpPr>
            <p:cNvPr id="28" name="Rektangel med rundade hörn 27"/>
            <p:cNvSpPr/>
            <p:nvPr userDrawn="1"/>
          </p:nvSpPr>
          <p:spPr>
            <a:xfrm>
              <a:off x="10341187" y="4562837"/>
              <a:ext cx="612000" cy="612000"/>
            </a:xfrm>
            <a:prstGeom prst="roundRect">
              <a:avLst/>
            </a:prstGeom>
            <a:noFill/>
            <a:ln>
              <a:solidFill>
                <a:srgbClr val="003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Bildobjekt 28"/>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475363" y="4644013"/>
              <a:ext cx="454964" cy="468000"/>
            </a:xfrm>
            <a:prstGeom prst="rect">
              <a:avLst/>
            </a:prstGeom>
          </p:spPr>
        </p:pic>
      </p:grpSp>
      <p:pic>
        <p:nvPicPr>
          <p:cNvPr id="30" name="Bildobjekt 29"/>
          <p:cNvPicPr>
            <a:picLocks/>
          </p:cNvPicPr>
          <p:nvPr userDrawn="1"/>
        </p:nvPicPr>
        <p:blipFill>
          <a:blip r:embed="rId7" cstate="screen">
            <a:extLst>
              <a:ext uri="{28A0092B-C50C-407E-A947-70E740481C1C}">
                <a14:useLocalDpi xmlns:a14="http://schemas.microsoft.com/office/drawing/2010/main" val="0"/>
              </a:ext>
            </a:extLst>
          </a:blip>
          <a:stretch>
            <a:fillRect/>
          </a:stretch>
        </p:blipFill>
        <p:spPr>
          <a:xfrm>
            <a:off x="6423432" y="4531432"/>
            <a:ext cx="684000" cy="648000"/>
          </a:xfrm>
          <a:prstGeom prst="rect">
            <a:avLst/>
          </a:prstGeom>
        </p:spPr>
      </p:pic>
      <p:grpSp>
        <p:nvGrpSpPr>
          <p:cNvPr id="31" name="Grupp 30"/>
          <p:cNvGrpSpPr/>
          <p:nvPr userDrawn="1"/>
        </p:nvGrpSpPr>
        <p:grpSpPr>
          <a:xfrm>
            <a:off x="7704827" y="4555366"/>
            <a:ext cx="612000" cy="612482"/>
            <a:chOff x="7641561" y="4536779"/>
            <a:chExt cx="612000" cy="612482"/>
          </a:xfrm>
        </p:grpSpPr>
        <p:sp>
          <p:nvSpPr>
            <p:cNvPr id="32" name="Rektangel med rundade hörn 31"/>
            <p:cNvSpPr/>
            <p:nvPr/>
          </p:nvSpPr>
          <p:spPr>
            <a:xfrm>
              <a:off x="7641561" y="4536779"/>
              <a:ext cx="612000" cy="612000"/>
            </a:xfrm>
            <a:prstGeom prst="roundRect">
              <a:avLst/>
            </a:prstGeom>
            <a:noFill/>
            <a:ln>
              <a:solidFill>
                <a:srgbClr val="003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Bildobjekt 3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691376" y="4569785"/>
              <a:ext cx="535082" cy="579476"/>
            </a:xfrm>
            <a:prstGeom prst="rect">
              <a:avLst/>
            </a:prstGeom>
          </p:spPr>
        </p:pic>
      </p:grpSp>
      <p:pic>
        <p:nvPicPr>
          <p:cNvPr id="36" name="Bildobjekt 35"/>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2160186" y="4534785"/>
            <a:ext cx="720000" cy="627093"/>
          </a:xfrm>
          <a:prstGeom prst="rect">
            <a:avLst/>
          </a:prstGeom>
        </p:spPr>
      </p:pic>
      <p:grpSp>
        <p:nvGrpSpPr>
          <p:cNvPr id="35" name="Grupp 34"/>
          <p:cNvGrpSpPr/>
          <p:nvPr userDrawn="1"/>
        </p:nvGrpSpPr>
        <p:grpSpPr>
          <a:xfrm>
            <a:off x="5190636" y="4557882"/>
            <a:ext cx="612000" cy="612000"/>
            <a:chOff x="5100018" y="4557882"/>
            <a:chExt cx="612000" cy="612000"/>
          </a:xfrm>
        </p:grpSpPr>
        <p:sp>
          <p:nvSpPr>
            <p:cNvPr id="34" name="Rektangel med rundade hörn 33"/>
            <p:cNvSpPr/>
            <p:nvPr userDrawn="1"/>
          </p:nvSpPr>
          <p:spPr>
            <a:xfrm>
              <a:off x="5100018" y="4557882"/>
              <a:ext cx="612000" cy="612000"/>
            </a:xfrm>
            <a:prstGeom prst="roundRect">
              <a:avLst/>
            </a:prstGeom>
            <a:noFill/>
            <a:ln>
              <a:solidFill>
                <a:srgbClr val="003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Bildobjekt 36"/>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5164027" y="4622843"/>
              <a:ext cx="495624" cy="491988"/>
            </a:xfrm>
            <a:prstGeom prst="rect">
              <a:avLst/>
            </a:prstGeom>
          </p:spPr>
        </p:pic>
      </p:grpSp>
      <p:grpSp>
        <p:nvGrpSpPr>
          <p:cNvPr id="38" name="Grupp 37"/>
          <p:cNvGrpSpPr>
            <a:grpSpLocks noChangeAspect="1"/>
          </p:cNvGrpSpPr>
          <p:nvPr userDrawn="1"/>
        </p:nvGrpSpPr>
        <p:grpSpPr>
          <a:xfrm>
            <a:off x="10644661" y="769652"/>
            <a:ext cx="1224959" cy="360000"/>
            <a:chOff x="9776828" y="540000"/>
            <a:chExt cx="1599172" cy="476094"/>
          </a:xfrm>
        </p:grpSpPr>
        <p:grpSp>
          <p:nvGrpSpPr>
            <p:cNvPr id="39" name="Grupp 38"/>
            <p:cNvGrpSpPr/>
            <p:nvPr userDrawn="1"/>
          </p:nvGrpSpPr>
          <p:grpSpPr>
            <a:xfrm>
              <a:off x="10357750" y="552482"/>
              <a:ext cx="456066" cy="463612"/>
              <a:chOff x="9965372" y="3033077"/>
              <a:chExt cx="854618" cy="841349"/>
            </a:xfrm>
          </p:grpSpPr>
          <p:sp>
            <p:nvSpPr>
              <p:cNvPr id="46" name="Ellips 45"/>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Bildobjekt 4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40" name="Grupp 39"/>
            <p:cNvGrpSpPr/>
            <p:nvPr userDrawn="1"/>
          </p:nvGrpSpPr>
          <p:grpSpPr>
            <a:xfrm>
              <a:off x="9776828" y="540000"/>
              <a:ext cx="461073" cy="476094"/>
              <a:chOff x="8860081" y="3010426"/>
              <a:chExt cx="864000" cy="864000"/>
            </a:xfrm>
          </p:grpSpPr>
          <p:sp>
            <p:nvSpPr>
              <p:cNvPr id="44" name="Ellips 43"/>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Bildobjekt 44"/>
              <p:cNvPicPr>
                <a:picLocks/>
              </p:cNvPicPr>
              <p:nvPr userDrawn="1"/>
            </p:nvPicPr>
            <p:blipFill rotWithShape="1">
              <a:blip r:embed="rId12"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41" name="Grupp 40"/>
            <p:cNvGrpSpPr/>
            <p:nvPr userDrawn="1"/>
          </p:nvGrpSpPr>
          <p:grpSpPr>
            <a:xfrm>
              <a:off x="10914927" y="540000"/>
              <a:ext cx="461073" cy="476094"/>
              <a:chOff x="10992772" y="3018034"/>
              <a:chExt cx="864000" cy="864000"/>
            </a:xfrm>
          </p:grpSpPr>
          <p:sp>
            <p:nvSpPr>
              <p:cNvPr id="42" name="Ellips 41"/>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Bildobjekt 42"/>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
        <p:nvSpPr>
          <p:cNvPr id="48" name="Rektangel 47"/>
          <p:cNvSpPr/>
          <p:nvPr userDrawn="1"/>
        </p:nvSpPr>
        <p:spPr>
          <a:xfrm>
            <a:off x="360000" y="468000"/>
            <a:ext cx="11530903" cy="646331"/>
          </a:xfrm>
          <a:prstGeom prst="rect">
            <a:avLst/>
          </a:prstGeom>
        </p:spPr>
        <p:txBody>
          <a:bodyPr wrap="square">
            <a:spAutoFit/>
          </a:bodyPr>
          <a:lstStyle/>
          <a:p>
            <a:r>
              <a:rPr lang="sv-SE" sz="3600">
                <a:solidFill>
                  <a:schemeClr val="bg1"/>
                </a:solidFill>
              </a:rPr>
              <a:t>Vår historia – så här</a:t>
            </a:r>
            <a:r>
              <a:rPr lang="sv-SE" sz="3600" baseline="0">
                <a:solidFill>
                  <a:schemeClr val="bg1"/>
                </a:solidFill>
              </a:rPr>
              <a:t> långt</a:t>
            </a:r>
            <a:endParaRPr lang="sv-SE" sz="3600"/>
          </a:p>
        </p:txBody>
      </p:sp>
    </p:spTree>
    <p:extLst>
      <p:ext uri="{BB962C8B-B14F-4D97-AF65-F5344CB8AC3E}">
        <p14:creationId xmlns:p14="http://schemas.microsoft.com/office/powerpoint/2010/main" val="81021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år mission &amp; vision">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344" t="16587" r="2099" b="26360"/>
          <a:stretch/>
        </p:blipFill>
        <p:spPr>
          <a:xfrm>
            <a:off x="-1" y="0"/>
            <a:ext cx="12200965" cy="5879805"/>
          </a:xfrm>
          <a:prstGeom prst="rect">
            <a:avLst/>
          </a:prstGeom>
        </p:spPr>
      </p:pic>
      <p:sp>
        <p:nvSpPr>
          <p:cNvPr id="4" name="Rektangel 3"/>
          <p:cNvSpPr/>
          <p:nvPr userDrawn="1"/>
        </p:nvSpPr>
        <p:spPr>
          <a:xfrm>
            <a:off x="360000" y="1846178"/>
            <a:ext cx="11429556" cy="359539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innehåll 2"/>
          <p:cNvSpPr txBox="1">
            <a:spLocks/>
          </p:cNvSpPr>
          <p:nvPr userDrawn="1"/>
        </p:nvSpPr>
        <p:spPr>
          <a:xfrm>
            <a:off x="1086850" y="2437379"/>
            <a:ext cx="9697497" cy="2412996"/>
          </a:xfrm>
          <a:prstGeom prst="rect">
            <a:avLst/>
          </a:prstGeom>
        </p:spPr>
        <p:txBody>
          <a:bodyPr>
            <a:normAutofit/>
          </a:bodyPr>
          <a:lstStyle>
            <a:lvl1pPr marL="228600" indent="-228600" algn="l" defTabSz="914400" rtl="0" eaLnBrk="1" latinLnBrk="0" hangingPunct="1">
              <a:lnSpc>
                <a:spcPts val="2400"/>
              </a:lnSpc>
              <a:spcBef>
                <a:spcPts val="1000"/>
              </a:spcBef>
              <a:spcAft>
                <a:spcPts val="600"/>
              </a:spcAft>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400"/>
              </a:lnSpc>
              <a:spcBef>
                <a:spcPts val="1000"/>
              </a:spcBef>
              <a:spcAft>
                <a:spcPts val="0"/>
              </a:spcAft>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400"/>
              </a:lnSpc>
              <a:spcBef>
                <a:spcPts val="1000"/>
              </a:spcBef>
              <a:spcAft>
                <a:spcPts val="0"/>
              </a:spcAft>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400"/>
              </a:lnSpc>
              <a:spcBef>
                <a:spcPts val="1000"/>
              </a:spcBef>
              <a:spcAft>
                <a:spcPts val="600"/>
              </a:spcAft>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400"/>
              </a:lnSpc>
              <a:spcBef>
                <a:spcPts val="1000"/>
              </a:spcBef>
              <a:spcAft>
                <a:spcPts val="600"/>
              </a:spcAft>
              <a:buClr>
                <a:srgbClr val="003C78"/>
              </a:buClr>
              <a:buFont typeface="Wingdings" panose="05000000000000000000" pitchFamily="2" charset="2"/>
              <a:buChar char="§"/>
              <a:defRPr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800"/>
              </a:spcAft>
              <a:buNone/>
            </a:pPr>
            <a:r>
              <a:rPr lang="en-US"/>
              <a:t>ERV Nordic is an expert on travel security with a </a:t>
            </a:r>
            <a:r>
              <a:rPr lang="en-US" b="1"/>
              <a:t>mission</a:t>
            </a:r>
            <a:r>
              <a:rPr lang="en-US"/>
              <a:t> to ensure that </a:t>
            </a:r>
            <a:r>
              <a:rPr lang="en-US" err="1"/>
              <a:t>travellers</a:t>
            </a:r>
            <a:r>
              <a:rPr lang="en-US"/>
              <a:t> and people with special niche related needs, will always be rightly insured and supporting emergencies during travel.</a:t>
            </a:r>
          </a:p>
          <a:p>
            <a:pPr marL="0" indent="0" algn="just">
              <a:spcAft>
                <a:spcPts val="1800"/>
              </a:spcAft>
              <a:buNone/>
            </a:pPr>
            <a:r>
              <a:rPr lang="en-US"/>
              <a:t>Our </a:t>
            </a:r>
            <a:r>
              <a:rPr lang="en-US" b="1"/>
              <a:t>vision</a:t>
            </a:r>
            <a:r>
              <a:rPr lang="en-US"/>
              <a:t> is to be the market leading, 360 travel companion (before, during and after the trip), and a Nordic capable insurance provider for customers, primarily, in Denmark and Sweden.</a:t>
            </a:r>
            <a:endParaRPr lang="sv-SE"/>
          </a:p>
        </p:txBody>
      </p:sp>
      <p:grpSp>
        <p:nvGrpSpPr>
          <p:cNvPr id="6" name="Grupp 5"/>
          <p:cNvGrpSpPr>
            <a:grpSpLocks noChangeAspect="1"/>
          </p:cNvGrpSpPr>
          <p:nvPr userDrawn="1"/>
        </p:nvGrpSpPr>
        <p:grpSpPr>
          <a:xfrm>
            <a:off x="10607757" y="634530"/>
            <a:ext cx="1224968" cy="360000"/>
            <a:chOff x="9776818" y="540000"/>
            <a:chExt cx="1599182" cy="476094"/>
          </a:xfrm>
        </p:grpSpPr>
        <p:grpSp>
          <p:nvGrpSpPr>
            <p:cNvPr id="7" name="Grupp 6"/>
            <p:cNvGrpSpPr/>
            <p:nvPr userDrawn="1"/>
          </p:nvGrpSpPr>
          <p:grpSpPr>
            <a:xfrm>
              <a:off x="10357738" y="552482"/>
              <a:ext cx="456066" cy="463612"/>
              <a:chOff x="9965372" y="3033077"/>
              <a:chExt cx="854618" cy="841349"/>
            </a:xfrm>
          </p:grpSpPr>
          <p:sp>
            <p:nvSpPr>
              <p:cNvPr id="14" name="Ellips 13"/>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Bildobjekt 1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8" name="Grupp 7"/>
            <p:cNvGrpSpPr/>
            <p:nvPr userDrawn="1"/>
          </p:nvGrpSpPr>
          <p:grpSpPr>
            <a:xfrm>
              <a:off x="9776818" y="540000"/>
              <a:ext cx="461073" cy="476094"/>
              <a:chOff x="8860081" y="3010426"/>
              <a:chExt cx="864000" cy="864000"/>
            </a:xfrm>
          </p:grpSpPr>
          <p:sp>
            <p:nvSpPr>
              <p:cNvPr id="12" name="Ellips 11"/>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Bildobjekt 12"/>
              <p:cNvPicPr>
                <a:picLocks/>
              </p:cNvPicPr>
              <p:nvPr userDrawn="1"/>
            </p:nvPicPr>
            <p:blipFill rotWithShape="1">
              <a:blip r:embed="rId4"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9" name="Grupp 8"/>
            <p:cNvGrpSpPr/>
            <p:nvPr userDrawn="1"/>
          </p:nvGrpSpPr>
          <p:grpSpPr>
            <a:xfrm>
              <a:off x="10914927" y="540000"/>
              <a:ext cx="461073" cy="476094"/>
              <a:chOff x="10992772" y="3018034"/>
              <a:chExt cx="864000" cy="864000"/>
            </a:xfrm>
          </p:grpSpPr>
          <p:sp>
            <p:nvSpPr>
              <p:cNvPr id="10" name="Ellips 9"/>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
        <p:nvSpPr>
          <p:cNvPr id="2" name="Rektangel 1"/>
          <p:cNvSpPr/>
          <p:nvPr userDrawn="1"/>
        </p:nvSpPr>
        <p:spPr>
          <a:xfrm>
            <a:off x="360000" y="468000"/>
            <a:ext cx="11530903" cy="646331"/>
          </a:xfrm>
          <a:prstGeom prst="rect">
            <a:avLst/>
          </a:prstGeom>
        </p:spPr>
        <p:txBody>
          <a:bodyPr wrap="square">
            <a:spAutoFit/>
          </a:bodyPr>
          <a:lstStyle/>
          <a:p>
            <a:r>
              <a:rPr lang="sv-SE" sz="3600" err="1">
                <a:solidFill>
                  <a:schemeClr val="bg1"/>
                </a:solidFill>
              </a:rPr>
              <a:t>Our</a:t>
            </a:r>
            <a:r>
              <a:rPr lang="sv-SE" sz="3600">
                <a:solidFill>
                  <a:schemeClr val="bg1"/>
                </a:solidFill>
              </a:rPr>
              <a:t> mission and vision</a:t>
            </a:r>
            <a:endParaRPr lang="sv-SE" sz="3600"/>
          </a:p>
        </p:txBody>
      </p:sp>
    </p:spTree>
    <p:extLst>
      <p:ext uri="{BB962C8B-B14F-4D97-AF65-F5344CB8AC3E}">
        <p14:creationId xmlns:p14="http://schemas.microsoft.com/office/powerpoint/2010/main" val="4276782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rganisation - ERV Nordic">
    <p:spTree>
      <p:nvGrpSpPr>
        <p:cNvPr id="1" name=""/>
        <p:cNvGrpSpPr/>
        <p:nvPr/>
      </p:nvGrpSpPr>
      <p:grpSpPr>
        <a:xfrm>
          <a:off x="0" y="0"/>
          <a:ext cx="0" cy="0"/>
          <a:chOff x="0" y="0"/>
          <a:chExt cx="0" cy="0"/>
        </a:xfrm>
      </p:grpSpPr>
      <p:grpSp>
        <p:nvGrpSpPr>
          <p:cNvPr id="2" name="Grupp 1"/>
          <p:cNvGrpSpPr>
            <a:grpSpLocks noChangeAspect="1"/>
          </p:cNvGrpSpPr>
          <p:nvPr userDrawn="1"/>
        </p:nvGrpSpPr>
        <p:grpSpPr>
          <a:xfrm>
            <a:off x="10644662" y="769652"/>
            <a:ext cx="1224968" cy="360000"/>
            <a:chOff x="9776818" y="540000"/>
            <a:chExt cx="1599182" cy="476094"/>
          </a:xfrm>
        </p:grpSpPr>
        <p:grpSp>
          <p:nvGrpSpPr>
            <p:cNvPr id="3" name="Grupp 2"/>
            <p:cNvGrpSpPr/>
            <p:nvPr userDrawn="1"/>
          </p:nvGrpSpPr>
          <p:grpSpPr>
            <a:xfrm>
              <a:off x="10357738" y="552482"/>
              <a:ext cx="456066" cy="463612"/>
              <a:chOff x="9965372" y="3033077"/>
              <a:chExt cx="854618" cy="841349"/>
            </a:xfrm>
          </p:grpSpPr>
          <p:sp>
            <p:nvSpPr>
              <p:cNvPr id="10" name="Ellips 9"/>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4" name="Grupp 3"/>
            <p:cNvGrpSpPr/>
            <p:nvPr userDrawn="1"/>
          </p:nvGrpSpPr>
          <p:grpSpPr>
            <a:xfrm>
              <a:off x="9776818" y="540000"/>
              <a:ext cx="461073" cy="476094"/>
              <a:chOff x="8860081" y="3010426"/>
              <a:chExt cx="864000" cy="864000"/>
            </a:xfrm>
          </p:grpSpPr>
          <p:sp>
            <p:nvSpPr>
              <p:cNvPr id="8" name="Ellips 7"/>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Bildobjekt 8"/>
              <p:cNvPicPr>
                <a:picLocks/>
              </p:cNvPicPr>
              <p:nvPr userDrawn="1"/>
            </p:nvPicPr>
            <p:blipFill rotWithShape="1">
              <a:blip r:embed="rId3"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5" name="Grupp 4"/>
            <p:cNvGrpSpPr/>
            <p:nvPr userDrawn="1"/>
          </p:nvGrpSpPr>
          <p:grpSpPr>
            <a:xfrm>
              <a:off x="10914927" y="540000"/>
              <a:ext cx="461073" cy="476094"/>
              <a:chOff x="10992772" y="3018034"/>
              <a:chExt cx="864000" cy="864000"/>
            </a:xfrm>
          </p:grpSpPr>
          <p:sp>
            <p:nvSpPr>
              <p:cNvPr id="6" name="Ellips 5"/>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ildobjekt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grpSp>
        <p:nvGrpSpPr>
          <p:cNvPr id="12" name="Grupp 11"/>
          <p:cNvGrpSpPr/>
          <p:nvPr userDrawn="1"/>
        </p:nvGrpSpPr>
        <p:grpSpPr>
          <a:xfrm>
            <a:off x="1707348" y="1474803"/>
            <a:ext cx="8809733" cy="4935556"/>
            <a:chOff x="1707348" y="1474803"/>
            <a:chExt cx="8809733" cy="4935556"/>
          </a:xfrm>
        </p:grpSpPr>
        <p:cxnSp>
          <p:nvCxnSpPr>
            <p:cNvPr id="13" name="Rak 167"/>
            <p:cNvCxnSpPr/>
            <p:nvPr/>
          </p:nvCxnSpPr>
          <p:spPr>
            <a:xfrm>
              <a:off x="7580187" y="4453402"/>
              <a:ext cx="661252" cy="4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67"/>
            <p:cNvCxnSpPr/>
            <p:nvPr/>
          </p:nvCxnSpPr>
          <p:spPr>
            <a:xfrm>
              <a:off x="5908381" y="6226373"/>
              <a:ext cx="661252" cy="4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p:cNvCxnSpPr/>
            <p:nvPr/>
          </p:nvCxnSpPr>
          <p:spPr>
            <a:xfrm>
              <a:off x="6184663" y="5743309"/>
              <a:ext cx="1354" cy="487742"/>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6" name="Rak koppling 15"/>
            <p:cNvCxnSpPr>
              <a:stCxn id="94" idx="3"/>
              <a:endCxn id="57" idx="1"/>
            </p:cNvCxnSpPr>
            <p:nvPr/>
          </p:nvCxnSpPr>
          <p:spPr>
            <a:xfrm>
              <a:off x="3259499" y="1705453"/>
              <a:ext cx="359772" cy="0"/>
            </a:xfrm>
            <a:prstGeom prst="line">
              <a:avLst/>
            </a:prstGeom>
            <a:ln>
              <a:solidFill>
                <a:schemeClr val="tx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Vinklad  15"/>
            <p:cNvCxnSpPr/>
            <p:nvPr/>
          </p:nvCxnSpPr>
          <p:spPr>
            <a:xfrm flipH="1" flipV="1">
              <a:off x="2896248" y="2366626"/>
              <a:ext cx="7373832" cy="2395759"/>
            </a:xfrm>
            <a:prstGeom prst="bentConnector3">
              <a:avLst>
                <a:gd name="adj1" fmla="val -323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ak 107"/>
            <p:cNvCxnSpPr/>
            <p:nvPr/>
          </p:nvCxnSpPr>
          <p:spPr>
            <a:xfrm flipH="1">
              <a:off x="6767927" y="5722734"/>
              <a:ext cx="118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13"/>
            <p:cNvCxnSpPr/>
            <p:nvPr/>
          </p:nvCxnSpPr>
          <p:spPr>
            <a:xfrm flipH="1">
              <a:off x="2724447" y="4187794"/>
              <a:ext cx="2638" cy="153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25"/>
            <p:cNvCxnSpPr/>
            <p:nvPr/>
          </p:nvCxnSpPr>
          <p:spPr>
            <a:xfrm flipH="1">
              <a:off x="6786100" y="6263872"/>
              <a:ext cx="118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Vinklad koppling 20"/>
            <p:cNvCxnSpPr>
              <a:endCxn id="92" idx="1"/>
            </p:cNvCxnSpPr>
            <p:nvPr/>
          </p:nvCxnSpPr>
          <p:spPr>
            <a:xfrm rot="16200000" flipH="1">
              <a:off x="7122077" y="3182191"/>
              <a:ext cx="437154" cy="39615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167"/>
            <p:cNvCxnSpPr/>
            <p:nvPr/>
          </p:nvCxnSpPr>
          <p:spPr>
            <a:xfrm flipH="1">
              <a:off x="6779315" y="3578725"/>
              <a:ext cx="118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107"/>
            <p:cNvCxnSpPr/>
            <p:nvPr/>
          </p:nvCxnSpPr>
          <p:spPr>
            <a:xfrm flipH="1">
              <a:off x="6779522" y="4169822"/>
              <a:ext cx="118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27"/>
            <p:cNvCxnSpPr/>
            <p:nvPr/>
          </p:nvCxnSpPr>
          <p:spPr>
            <a:xfrm>
              <a:off x="7057627" y="3018870"/>
              <a:ext cx="875845" cy="1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117"/>
            <p:cNvCxnSpPr/>
            <p:nvPr/>
          </p:nvCxnSpPr>
          <p:spPr>
            <a:xfrm>
              <a:off x="2093052" y="5124252"/>
              <a:ext cx="161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ak 3"/>
            <p:cNvCxnSpPr/>
            <p:nvPr/>
          </p:nvCxnSpPr>
          <p:spPr>
            <a:xfrm>
              <a:off x="2084527" y="2573053"/>
              <a:ext cx="6365" cy="2551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41"/>
            <p:cNvCxnSpPr>
              <a:stCxn id="79" idx="2"/>
            </p:cNvCxnSpPr>
            <p:nvPr/>
          </p:nvCxnSpPr>
          <p:spPr>
            <a:xfrm flipH="1">
              <a:off x="2730372" y="3891526"/>
              <a:ext cx="2638" cy="107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68"/>
            <p:cNvSpPr>
              <a:spLocks noChangeArrowheads="1"/>
            </p:cNvSpPr>
            <p:nvPr/>
          </p:nvSpPr>
          <p:spPr bwMode="auto">
            <a:xfrm>
              <a:off x="2241792" y="3941265"/>
              <a:ext cx="1009901" cy="411685"/>
            </a:xfrm>
            <a:prstGeom prst="rect">
              <a:avLst/>
            </a:prstGeom>
            <a:solidFill>
              <a:schemeClr val="bg1"/>
            </a:solidFill>
            <a:ln w="9525" algn="ctr">
              <a:solidFill>
                <a:schemeClr val="accent1"/>
              </a:solidFill>
              <a:miter lim="800000"/>
              <a:headEnd/>
              <a:tailEnd/>
            </a:ln>
          </p:spPr>
          <p:txBody>
            <a:bodyPr lIns="18000" tIns="36000" rIns="18000" bIns="36000" anchor="ctr"/>
            <a:lstStyle/>
            <a:p>
              <a:pPr algn="ctr" defTabSz="914400">
                <a:lnSpc>
                  <a:spcPct val="85000"/>
                </a:lnSpc>
                <a:spcBef>
                  <a:spcPct val="20000"/>
                </a:spcBef>
              </a:pPr>
              <a:r>
                <a:rPr lang="en-GB" altLang="de-DE" sz="1000">
                  <a:solidFill>
                    <a:srgbClr val="1A171B"/>
                  </a:solidFill>
                  <a:cs typeface="Arial"/>
                </a:rPr>
                <a:t>Compliance</a:t>
              </a:r>
              <a:br>
                <a:rPr lang="en-GB" altLang="de-DE" sz="1000">
                  <a:solidFill>
                    <a:srgbClr val="1A171B"/>
                  </a:solidFill>
                  <a:cs typeface="Arial"/>
                </a:rPr>
              </a:br>
              <a:r>
                <a:rPr lang="en-GB" altLang="de-DE" sz="1000">
                  <a:solidFill>
                    <a:srgbClr val="1A171B"/>
                  </a:solidFill>
                  <a:cs typeface="Arial"/>
                </a:rPr>
                <a:t>Function</a:t>
              </a:r>
            </a:p>
          </p:txBody>
        </p:sp>
        <p:cxnSp>
          <p:nvCxnSpPr>
            <p:cNvPr id="29" name="Rak 16"/>
            <p:cNvCxnSpPr/>
            <p:nvPr/>
          </p:nvCxnSpPr>
          <p:spPr>
            <a:xfrm flipH="1">
              <a:off x="9197331" y="4212605"/>
              <a:ext cx="1" cy="12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0"/>
            <p:cNvCxnSpPr/>
            <p:nvPr/>
          </p:nvCxnSpPr>
          <p:spPr>
            <a:xfrm>
              <a:off x="3971264" y="3221007"/>
              <a:ext cx="6775" cy="20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2"/>
            <p:cNvSpPr>
              <a:spLocks noChangeArrowheads="1"/>
            </p:cNvSpPr>
            <p:nvPr/>
          </p:nvSpPr>
          <p:spPr bwMode="gray">
            <a:xfrm>
              <a:off x="2080896" y="2135978"/>
              <a:ext cx="826556" cy="461299"/>
            </a:xfrm>
            <a:prstGeom prst="rect">
              <a:avLst/>
            </a:prstGeom>
            <a:solidFill>
              <a:schemeClr val="tx2"/>
            </a:solidFill>
            <a:ln w="9525">
              <a:solidFill>
                <a:schemeClr val="bg2"/>
              </a:solidFill>
              <a:miter lim="800000"/>
              <a:headEnd/>
              <a:tailEnd/>
            </a:ln>
          </p:spPr>
          <p:txBody>
            <a:bodyPr lIns="54000" tIns="10800" rIns="54000" anchor="ctr" anchorCtr="0"/>
            <a:lstStyle/>
            <a:p>
              <a:pPr algn="ctr" defTabSz="914400">
                <a:lnSpc>
                  <a:spcPct val="90000"/>
                </a:lnSpc>
              </a:pPr>
              <a:r>
                <a:rPr lang="en-GB" altLang="de-DE" sz="600" b="1">
                  <a:solidFill>
                    <a:srgbClr val="FFFFFF"/>
                  </a:solidFill>
                  <a:latin typeface="Arial" panose="020B0604020202020204" pitchFamily="34" charset="0"/>
                  <a:cs typeface="Arial"/>
                </a:rPr>
                <a:t>CEO</a:t>
              </a:r>
            </a:p>
            <a:p>
              <a:pPr algn="ctr" defTabSz="914400">
                <a:lnSpc>
                  <a:spcPct val="90000"/>
                </a:lnSpc>
              </a:pPr>
              <a:r>
                <a:rPr lang="en-GB" altLang="de-DE" sz="600" i="1">
                  <a:solidFill>
                    <a:srgbClr val="FFFFFF"/>
                  </a:solidFill>
                  <a:latin typeface="Arial" panose="020B0604020202020204" pitchFamily="34" charset="0"/>
                  <a:cs typeface="Arial"/>
                </a:rPr>
                <a:t>Johannes von Huelsen</a:t>
              </a:r>
            </a:p>
          </p:txBody>
        </p:sp>
        <p:sp>
          <p:nvSpPr>
            <p:cNvPr id="32" name="Rectangle 107"/>
            <p:cNvSpPr>
              <a:spLocks noChangeArrowheads="1"/>
            </p:cNvSpPr>
            <p:nvPr/>
          </p:nvSpPr>
          <p:spPr bwMode="gray">
            <a:xfrm>
              <a:off x="2232933" y="2754239"/>
              <a:ext cx="1014409" cy="540000"/>
            </a:xfrm>
            <a:prstGeom prst="rect">
              <a:avLst/>
            </a:prstGeom>
            <a:solidFill>
              <a:srgbClr val="78A7CC"/>
            </a:solidFill>
            <a:ln w="9525">
              <a:noFill/>
              <a:miter lim="800000"/>
              <a:headEnd/>
              <a:tailEnd/>
            </a:ln>
          </p:spPr>
          <p:txBody>
            <a:bodyPr anchor="ctr" anchorCtr="1"/>
            <a:lstStyle/>
            <a:p>
              <a:pPr algn="ctr" defTabSz="914400"/>
              <a:r>
                <a:rPr lang="en-GB" altLang="de-DE" sz="1000" spc="-60">
                  <a:solidFill>
                    <a:srgbClr val="003D7B"/>
                  </a:solidFill>
                  <a:cs typeface="Arial"/>
                </a:rPr>
                <a:t>Nordic HR &amp; </a:t>
              </a:r>
            </a:p>
            <a:p>
              <a:pPr algn="ctr" defTabSz="914400"/>
              <a:r>
                <a:rPr lang="en-GB" altLang="de-DE" sz="1000" spc="-60">
                  <a:solidFill>
                    <a:srgbClr val="003C78"/>
                  </a:solidFill>
                  <a:cs typeface="Arial"/>
                </a:rPr>
                <a:t>Internal Comm</a:t>
              </a:r>
              <a:r>
                <a:rPr lang="en-GB" altLang="de-DE" sz="600" b="1" spc="-60">
                  <a:solidFill>
                    <a:srgbClr val="003C78"/>
                  </a:solidFill>
                  <a:latin typeface="Arial" panose="020B0604020202020204" pitchFamily="34" charset="0"/>
                  <a:cs typeface="Arial"/>
                </a:rPr>
                <a:t>.</a:t>
              </a:r>
              <a:endParaRPr lang="en-GB" altLang="de-DE" sz="600" b="1">
                <a:solidFill>
                  <a:srgbClr val="003C78"/>
                </a:solidFill>
                <a:latin typeface="Arial" panose="020B0604020202020204" pitchFamily="34" charset="0"/>
                <a:cs typeface="Arial"/>
              </a:endParaRPr>
            </a:p>
          </p:txBody>
        </p:sp>
        <p:sp>
          <p:nvSpPr>
            <p:cNvPr id="33" name="Rechteck 28"/>
            <p:cNvSpPr/>
            <p:nvPr/>
          </p:nvSpPr>
          <p:spPr>
            <a:xfrm>
              <a:off x="2224204" y="4624169"/>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34" name="Rechteck 56"/>
            <p:cNvSpPr/>
            <p:nvPr/>
          </p:nvSpPr>
          <p:spPr>
            <a:xfrm>
              <a:off x="2113643" y="2505505"/>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35" name="Rechteck 102"/>
            <p:cNvSpPr/>
            <p:nvPr/>
          </p:nvSpPr>
          <p:spPr>
            <a:xfrm>
              <a:off x="3926784" y="3112811"/>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0000"/>
                </a:solidFill>
                <a:latin typeface="Verdana"/>
                <a:cs typeface="Arial"/>
              </a:endParaRPr>
            </a:p>
          </p:txBody>
        </p:sp>
        <p:cxnSp>
          <p:nvCxnSpPr>
            <p:cNvPr id="36" name="Gewinkelte Verbindung 130"/>
            <p:cNvCxnSpPr/>
            <p:nvPr/>
          </p:nvCxnSpPr>
          <p:spPr bwMode="auto">
            <a:xfrm>
              <a:off x="2113640" y="2594369"/>
              <a:ext cx="1238740" cy="753030"/>
            </a:xfrm>
            <a:prstGeom prst="bentConnector3">
              <a:avLst>
                <a:gd name="adj1" fmla="val 50000"/>
              </a:avLst>
            </a:prstGeom>
            <a:solidFill>
              <a:schemeClr val="accent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hteck 4"/>
            <p:cNvSpPr/>
            <p:nvPr/>
          </p:nvSpPr>
          <p:spPr bwMode="auto">
            <a:xfrm>
              <a:off x="2232934" y="4624169"/>
              <a:ext cx="93783" cy="91111"/>
            </a:xfrm>
            <a:prstGeom prst="rect">
              <a:avLst/>
            </a:prstGeom>
            <a:noFill/>
            <a:ln>
              <a:noFill/>
            </a:ln>
            <a:effectLst/>
          </p:spPr>
          <p:txBody>
            <a:bodyPr vert="horz" wrap="none" lIns="91440" tIns="45720" rIns="91440" bIns="45720" numCol="1" rtlCol="0" anchor="ctr" anchorCtr="0" compatLnSpc="1">
              <a:prstTxWarp prst="textNoShape">
                <a:avLst/>
              </a:prstTxWarp>
            </a:bodyPr>
            <a:lstStyle/>
            <a:p>
              <a:pPr defTabSz="914400"/>
              <a:endParaRPr lang="en-GB" sz="600">
                <a:solidFill>
                  <a:srgbClr val="1A171B"/>
                </a:solidFill>
                <a:latin typeface="Verdana"/>
                <a:cs typeface="Arial"/>
              </a:endParaRPr>
            </a:p>
          </p:txBody>
        </p:sp>
        <p:sp>
          <p:nvSpPr>
            <p:cNvPr id="38" name="Rectangle 107"/>
            <p:cNvSpPr>
              <a:spLocks noChangeArrowheads="1"/>
            </p:cNvSpPr>
            <p:nvPr/>
          </p:nvSpPr>
          <p:spPr bwMode="gray">
            <a:xfrm>
              <a:off x="2252640" y="4858291"/>
              <a:ext cx="1014409" cy="521991"/>
            </a:xfrm>
            <a:prstGeom prst="rect">
              <a:avLst/>
            </a:prstGeom>
            <a:solidFill>
              <a:srgbClr val="78A7CC"/>
            </a:solidFill>
            <a:ln w="9525">
              <a:noFill/>
              <a:miter lim="800000"/>
              <a:headEnd/>
              <a:tailEnd/>
            </a:ln>
          </p:spPr>
          <p:txBody>
            <a:bodyPr anchor="ctr" anchorCtr="1"/>
            <a:lstStyle/>
            <a:p>
              <a:pPr algn="ctr" defTabSz="914400"/>
              <a:r>
                <a:rPr lang="en-GB" altLang="de-DE" sz="1000" spc="-60">
                  <a:solidFill>
                    <a:srgbClr val="003D7B"/>
                  </a:solidFill>
                  <a:cs typeface="Arial"/>
                </a:rPr>
                <a:t>Nordic Product Management </a:t>
              </a:r>
            </a:p>
          </p:txBody>
        </p:sp>
        <p:sp>
          <p:nvSpPr>
            <p:cNvPr id="39" name="Rectangle 107"/>
            <p:cNvSpPr>
              <a:spLocks noChangeArrowheads="1"/>
            </p:cNvSpPr>
            <p:nvPr/>
          </p:nvSpPr>
          <p:spPr bwMode="gray">
            <a:xfrm>
              <a:off x="4069995" y="3882258"/>
              <a:ext cx="1228616" cy="461299"/>
            </a:xfrm>
            <a:prstGeom prst="rect">
              <a:avLst/>
            </a:prstGeom>
            <a:solidFill>
              <a:srgbClr val="78A7CC"/>
            </a:solidFill>
            <a:ln w="9525">
              <a:noFill/>
              <a:miter lim="800000"/>
              <a:headEnd/>
              <a:tailEnd/>
            </a:ln>
          </p:spPr>
          <p:txBody>
            <a:bodyPr anchor="ctr" anchorCtr="1"/>
            <a:lstStyle/>
            <a:p>
              <a:pPr algn="ctr" defTabSz="914400"/>
              <a:r>
                <a:rPr lang="en-GB" altLang="de-DE" sz="1000" spc="-60">
                  <a:solidFill>
                    <a:srgbClr val="003D7B"/>
                  </a:solidFill>
                  <a:cs typeface="Arial"/>
                </a:rPr>
                <a:t>Nordic Business Management</a:t>
              </a:r>
            </a:p>
          </p:txBody>
        </p:sp>
        <p:sp>
          <p:nvSpPr>
            <p:cNvPr id="40" name="Rectangle 107"/>
            <p:cNvSpPr>
              <a:spLocks noChangeArrowheads="1"/>
            </p:cNvSpPr>
            <p:nvPr/>
          </p:nvSpPr>
          <p:spPr bwMode="gray">
            <a:xfrm>
              <a:off x="4064106" y="4470941"/>
              <a:ext cx="1234505" cy="461299"/>
            </a:xfrm>
            <a:prstGeom prst="rect">
              <a:avLst/>
            </a:prstGeom>
            <a:solidFill>
              <a:srgbClr val="78A7CC"/>
            </a:solidFill>
            <a:ln w="9525">
              <a:noFill/>
              <a:miter lim="800000"/>
              <a:headEnd/>
              <a:tailEnd/>
            </a:ln>
          </p:spPr>
          <p:txBody>
            <a:bodyPr anchor="ctr" anchorCtr="1"/>
            <a:lstStyle/>
            <a:p>
              <a:pPr algn="ctr" defTabSz="914400"/>
              <a:r>
                <a:rPr lang="en-GB" altLang="de-DE" sz="1000" spc="-60">
                  <a:solidFill>
                    <a:srgbClr val="003D7B"/>
                  </a:solidFill>
                  <a:cs typeface="Arial"/>
                </a:rPr>
                <a:t>Nordic Marketing &amp; </a:t>
              </a:r>
              <a:br>
                <a:rPr lang="en-GB" altLang="de-DE" sz="1000" spc="-60">
                  <a:solidFill>
                    <a:srgbClr val="003D7B"/>
                  </a:solidFill>
                  <a:cs typeface="Arial"/>
                </a:rPr>
              </a:br>
              <a:r>
                <a:rPr lang="en-GB" altLang="de-DE" sz="1000" spc="-60">
                  <a:solidFill>
                    <a:srgbClr val="003D7B"/>
                  </a:solidFill>
                  <a:cs typeface="Arial"/>
                </a:rPr>
                <a:t>External Comm.</a:t>
              </a:r>
            </a:p>
          </p:txBody>
        </p:sp>
        <p:sp>
          <p:nvSpPr>
            <p:cNvPr id="41" name="Rechteck 13"/>
            <p:cNvSpPr/>
            <p:nvPr/>
          </p:nvSpPr>
          <p:spPr>
            <a:xfrm>
              <a:off x="9215618" y="3170775"/>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42" name="Rechteck 271"/>
            <p:cNvSpPr/>
            <p:nvPr/>
          </p:nvSpPr>
          <p:spPr>
            <a:xfrm>
              <a:off x="9250852" y="4207571"/>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43" name="Rechteck 103"/>
            <p:cNvSpPr/>
            <p:nvPr/>
          </p:nvSpPr>
          <p:spPr>
            <a:xfrm>
              <a:off x="5859737" y="4284078"/>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44" name="Rechteck 186"/>
            <p:cNvSpPr/>
            <p:nvPr/>
          </p:nvSpPr>
          <p:spPr>
            <a:xfrm>
              <a:off x="9026374" y="3994141"/>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45" name="Rechteck 488"/>
            <p:cNvSpPr/>
            <p:nvPr/>
          </p:nvSpPr>
          <p:spPr>
            <a:xfrm>
              <a:off x="5859737" y="3642069"/>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46" name="Rechteck 184"/>
            <p:cNvSpPr/>
            <p:nvPr/>
          </p:nvSpPr>
          <p:spPr>
            <a:xfrm>
              <a:off x="5724182" y="3097357"/>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47" name="Rectangle 107"/>
            <p:cNvSpPr>
              <a:spLocks noChangeArrowheads="1"/>
            </p:cNvSpPr>
            <p:nvPr/>
          </p:nvSpPr>
          <p:spPr bwMode="gray">
            <a:xfrm>
              <a:off x="5581792" y="5494954"/>
              <a:ext cx="1220654" cy="461299"/>
            </a:xfrm>
            <a:prstGeom prst="rect">
              <a:avLst/>
            </a:prstGeom>
            <a:solidFill>
              <a:srgbClr val="78A7CC"/>
            </a:solidFill>
            <a:ln w="9525">
              <a:noFill/>
              <a:miter lim="800000"/>
              <a:headEnd/>
              <a:tailEnd/>
            </a:ln>
          </p:spPr>
          <p:txBody>
            <a:bodyPr anchor="ctr" anchorCtr="1"/>
            <a:lstStyle/>
            <a:p>
              <a:pPr algn="ctr" defTabSz="914400"/>
              <a:r>
                <a:rPr lang="en-GB" altLang="de-DE" sz="1000" spc="-60">
                  <a:solidFill>
                    <a:srgbClr val="003D7B"/>
                  </a:solidFill>
                  <a:cs typeface="Arial"/>
                </a:rPr>
                <a:t>Nordic Corporate Support</a:t>
              </a:r>
            </a:p>
          </p:txBody>
        </p:sp>
        <p:sp>
          <p:nvSpPr>
            <p:cNvPr id="48" name="Rechteck 240"/>
            <p:cNvSpPr/>
            <p:nvPr/>
          </p:nvSpPr>
          <p:spPr>
            <a:xfrm>
              <a:off x="7096419" y="6246329"/>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cxnSp>
          <p:nvCxnSpPr>
            <p:cNvPr id="49" name="Gerader Verbinder 88"/>
            <p:cNvCxnSpPr/>
            <p:nvPr/>
          </p:nvCxnSpPr>
          <p:spPr bwMode="auto">
            <a:xfrm>
              <a:off x="7454016" y="3548513"/>
              <a:ext cx="722606" cy="1722059"/>
            </a:xfrm>
            <a:prstGeom prst="line">
              <a:avLst/>
            </a:prstGeom>
            <a:solidFill>
              <a:schemeClr val="accent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107"/>
            <p:cNvSpPr>
              <a:spLocks noChangeArrowheads="1"/>
            </p:cNvSpPr>
            <p:nvPr/>
          </p:nvSpPr>
          <p:spPr bwMode="gray">
            <a:xfrm>
              <a:off x="9269899" y="4029507"/>
              <a:ext cx="1014409" cy="461299"/>
            </a:xfrm>
            <a:prstGeom prst="rect">
              <a:avLst/>
            </a:prstGeom>
            <a:solidFill>
              <a:srgbClr val="78A7CC"/>
            </a:solidFill>
            <a:ln w="9525">
              <a:noFill/>
              <a:prstDash val="solid"/>
              <a:miter lim="800000"/>
              <a:headEnd/>
              <a:tailEnd/>
            </a:ln>
          </p:spPr>
          <p:txBody>
            <a:bodyPr anchor="ctr" anchorCtr="1"/>
            <a:lstStyle/>
            <a:p>
              <a:pPr algn="ctr" defTabSz="914400"/>
              <a:r>
                <a:rPr lang="en-GB" altLang="de-DE" sz="1000">
                  <a:solidFill>
                    <a:schemeClr val="bg1"/>
                  </a:solidFill>
                  <a:cs typeface="Arial"/>
                </a:rPr>
                <a:t>Finance SE</a:t>
              </a:r>
              <a:endParaRPr lang="en-GB" altLang="de-DE" sz="1000" i="1">
                <a:solidFill>
                  <a:schemeClr val="bg1"/>
                </a:solidFill>
                <a:cs typeface="Arial"/>
              </a:endParaRPr>
            </a:p>
          </p:txBody>
        </p:sp>
        <p:sp>
          <p:nvSpPr>
            <p:cNvPr id="51" name="Rectangle 107"/>
            <p:cNvSpPr>
              <a:spLocks noChangeArrowheads="1"/>
            </p:cNvSpPr>
            <p:nvPr/>
          </p:nvSpPr>
          <p:spPr bwMode="gray">
            <a:xfrm>
              <a:off x="9266874" y="3418876"/>
              <a:ext cx="1014409" cy="461299"/>
            </a:xfrm>
            <a:prstGeom prst="rect">
              <a:avLst/>
            </a:prstGeom>
            <a:solidFill>
              <a:srgbClr val="78A7CC"/>
            </a:solidFill>
            <a:ln w="9525">
              <a:noFill/>
              <a:miter lim="800000"/>
              <a:headEnd/>
              <a:tailEnd/>
            </a:ln>
          </p:spPr>
          <p:txBody>
            <a:bodyPr anchor="ctr" anchorCtr="1"/>
            <a:lstStyle/>
            <a:p>
              <a:pPr algn="ctr" defTabSz="914400"/>
              <a:r>
                <a:rPr lang="en-GB" altLang="de-DE" sz="1000">
                  <a:solidFill>
                    <a:schemeClr val="bg1"/>
                  </a:solidFill>
                  <a:cs typeface="Arial"/>
                </a:rPr>
                <a:t>Finance DK</a:t>
              </a:r>
            </a:p>
          </p:txBody>
        </p:sp>
        <p:cxnSp>
          <p:nvCxnSpPr>
            <p:cNvPr id="52" name="Gewinkelte Verbindung 325"/>
            <p:cNvCxnSpPr>
              <a:endCxn id="50" idx="1"/>
            </p:cNvCxnSpPr>
            <p:nvPr/>
          </p:nvCxnSpPr>
          <p:spPr bwMode="auto">
            <a:xfrm rot="16200000" flipH="1">
              <a:off x="8732342" y="3722597"/>
              <a:ext cx="1002779" cy="72340"/>
            </a:xfrm>
            <a:prstGeom prst="bentConnector2">
              <a:avLst/>
            </a:prstGeom>
            <a:solidFill>
              <a:schemeClr val="accent2"/>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107"/>
            <p:cNvSpPr>
              <a:spLocks noChangeArrowheads="1"/>
            </p:cNvSpPr>
            <p:nvPr/>
          </p:nvSpPr>
          <p:spPr bwMode="gray">
            <a:xfrm>
              <a:off x="5553773" y="3344490"/>
              <a:ext cx="1242046" cy="461299"/>
            </a:xfrm>
            <a:prstGeom prst="rect">
              <a:avLst/>
            </a:prstGeom>
            <a:solidFill>
              <a:srgbClr val="78A7CC"/>
            </a:solidFill>
            <a:ln w="9525">
              <a:noFill/>
              <a:prstDash val="solid"/>
              <a:miter lim="800000"/>
              <a:headEnd/>
              <a:tailEnd/>
            </a:ln>
          </p:spPr>
          <p:txBody>
            <a:bodyPr anchor="ctr" anchorCtr="1"/>
            <a:lstStyle/>
            <a:p>
              <a:pPr algn="ctr" defTabSz="914400"/>
              <a:r>
                <a:rPr lang="en-GB" altLang="de-DE" sz="1000" spc="-60">
                  <a:solidFill>
                    <a:srgbClr val="003D7B"/>
                  </a:solidFill>
                  <a:cs typeface="Arial"/>
                </a:rPr>
                <a:t>Nordic Customer Embassy</a:t>
              </a:r>
            </a:p>
          </p:txBody>
        </p:sp>
        <p:sp>
          <p:nvSpPr>
            <p:cNvPr id="54" name="Rectangle 302"/>
            <p:cNvSpPr>
              <a:spLocks noChangeArrowheads="1"/>
            </p:cNvSpPr>
            <p:nvPr/>
          </p:nvSpPr>
          <p:spPr bwMode="gray">
            <a:xfrm>
              <a:off x="2080896" y="2135978"/>
              <a:ext cx="1166446" cy="461299"/>
            </a:xfrm>
            <a:prstGeom prst="rect">
              <a:avLst/>
            </a:prstGeom>
            <a:solidFill>
              <a:schemeClr val="tx2"/>
            </a:solidFill>
            <a:ln w="9525">
              <a:noFill/>
              <a:miter lim="800000"/>
              <a:headEnd/>
              <a:tailEnd/>
            </a:ln>
          </p:spPr>
          <p:txBody>
            <a:bodyPr lIns="54000" tIns="10800" rIns="54000" anchor="ctr" anchorCtr="0"/>
            <a:lstStyle/>
            <a:p>
              <a:pPr algn="ctr" defTabSz="914400">
                <a:lnSpc>
                  <a:spcPct val="90000"/>
                </a:lnSpc>
              </a:pPr>
              <a:r>
                <a:rPr lang="en-GB" altLang="de-DE" sz="1000">
                  <a:solidFill>
                    <a:srgbClr val="FFFFFF"/>
                  </a:solidFill>
                  <a:cs typeface="Arial"/>
                </a:rPr>
                <a:t>CEO</a:t>
              </a:r>
              <a:endParaRPr lang="en-GB" altLang="de-DE" sz="600">
                <a:solidFill>
                  <a:srgbClr val="FFFFFF"/>
                </a:solidFill>
                <a:cs typeface="Arial"/>
              </a:endParaRPr>
            </a:p>
          </p:txBody>
        </p:sp>
        <p:sp>
          <p:nvSpPr>
            <p:cNvPr id="55" name="Rectangle 302"/>
            <p:cNvSpPr>
              <a:spLocks noChangeArrowheads="1"/>
            </p:cNvSpPr>
            <p:nvPr/>
          </p:nvSpPr>
          <p:spPr bwMode="gray">
            <a:xfrm>
              <a:off x="3963071" y="2783386"/>
              <a:ext cx="1341892" cy="461299"/>
            </a:xfrm>
            <a:prstGeom prst="rect">
              <a:avLst/>
            </a:prstGeom>
            <a:solidFill>
              <a:schemeClr val="tx2"/>
            </a:solidFill>
            <a:ln w="9525">
              <a:noFill/>
              <a:miter lim="800000"/>
              <a:headEnd/>
              <a:tailEnd/>
            </a:ln>
          </p:spPr>
          <p:txBody>
            <a:bodyPr lIns="54000" tIns="10800" rIns="54000" anchor="ctr" anchorCtr="0"/>
            <a:lstStyle/>
            <a:p>
              <a:pPr algn="ctr" defTabSz="914400">
                <a:lnSpc>
                  <a:spcPct val="90000"/>
                </a:lnSpc>
              </a:pPr>
              <a:r>
                <a:rPr lang="en-GB" altLang="de-DE" sz="1000">
                  <a:solidFill>
                    <a:srgbClr val="FFFFFF"/>
                  </a:solidFill>
                  <a:cs typeface="Arial"/>
                </a:rPr>
                <a:t>Country Manager SE/CSO</a:t>
              </a:r>
            </a:p>
          </p:txBody>
        </p:sp>
        <p:cxnSp>
          <p:nvCxnSpPr>
            <p:cNvPr id="56" name="AutoShape 111"/>
            <p:cNvCxnSpPr>
              <a:cxnSpLocks noChangeShapeType="1"/>
            </p:cNvCxnSpPr>
            <p:nvPr/>
          </p:nvCxnSpPr>
          <p:spPr bwMode="auto">
            <a:xfrm rot="16200000" flipH="1">
              <a:off x="6152954" y="-839956"/>
              <a:ext cx="198095" cy="7060807"/>
            </a:xfrm>
            <a:prstGeom prst="bentConnector3">
              <a:avLst>
                <a:gd name="adj1" fmla="val 50000"/>
              </a:avLst>
            </a:prstGeom>
            <a:noFill/>
            <a:ln w="63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68"/>
            <p:cNvSpPr>
              <a:spLocks noChangeArrowheads="1"/>
            </p:cNvSpPr>
            <p:nvPr/>
          </p:nvSpPr>
          <p:spPr bwMode="auto">
            <a:xfrm>
              <a:off x="3619269" y="1520689"/>
              <a:ext cx="951146" cy="369528"/>
            </a:xfrm>
            <a:prstGeom prst="rect">
              <a:avLst/>
            </a:prstGeom>
            <a:solidFill>
              <a:schemeClr val="bg1"/>
            </a:solidFill>
            <a:ln w="9525" algn="ctr">
              <a:solidFill>
                <a:schemeClr val="accent1"/>
              </a:solidFill>
              <a:miter lim="800000"/>
              <a:headEnd/>
              <a:tailEnd/>
            </a:ln>
          </p:spPr>
          <p:txBody>
            <a:bodyPr lIns="18000" tIns="36000" rIns="18000" bIns="36000" anchor="ctr"/>
            <a:lstStyle/>
            <a:p>
              <a:pPr algn="ctr" defTabSz="914400">
                <a:lnSpc>
                  <a:spcPct val="85000"/>
                </a:lnSpc>
                <a:spcBef>
                  <a:spcPct val="20000"/>
                </a:spcBef>
              </a:pPr>
              <a:r>
                <a:rPr lang="en-GB" altLang="de-DE" sz="1000">
                  <a:solidFill>
                    <a:srgbClr val="1A171B"/>
                  </a:solidFill>
                  <a:cs typeface="Arial"/>
                </a:rPr>
                <a:t>Internal Audit</a:t>
              </a:r>
            </a:p>
          </p:txBody>
        </p:sp>
        <p:sp>
          <p:nvSpPr>
            <p:cNvPr id="58" name="Rechteck 28"/>
            <p:cNvSpPr/>
            <p:nvPr/>
          </p:nvSpPr>
          <p:spPr>
            <a:xfrm>
              <a:off x="2224204" y="5507340"/>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59" name="Rechteck 56"/>
            <p:cNvSpPr/>
            <p:nvPr/>
          </p:nvSpPr>
          <p:spPr>
            <a:xfrm>
              <a:off x="2113643" y="2505505"/>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60" name="Rechteck 102"/>
            <p:cNvSpPr/>
            <p:nvPr/>
          </p:nvSpPr>
          <p:spPr>
            <a:xfrm>
              <a:off x="3926784" y="3112811"/>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0000"/>
                </a:solidFill>
                <a:latin typeface="Verdana"/>
                <a:cs typeface="Arial"/>
              </a:endParaRPr>
            </a:p>
          </p:txBody>
        </p:sp>
        <p:cxnSp>
          <p:nvCxnSpPr>
            <p:cNvPr id="61" name="Gewinkelte Verbindung 130"/>
            <p:cNvCxnSpPr/>
            <p:nvPr/>
          </p:nvCxnSpPr>
          <p:spPr bwMode="auto">
            <a:xfrm>
              <a:off x="1707348" y="2594369"/>
              <a:ext cx="1238740" cy="753030"/>
            </a:xfrm>
            <a:prstGeom prst="bentConnector3">
              <a:avLst>
                <a:gd name="adj1" fmla="val 50000"/>
              </a:avLst>
            </a:prstGeom>
            <a:solidFill>
              <a:schemeClr val="accent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hteck 4"/>
            <p:cNvSpPr/>
            <p:nvPr/>
          </p:nvSpPr>
          <p:spPr bwMode="auto">
            <a:xfrm>
              <a:off x="2232934" y="5507340"/>
              <a:ext cx="93783" cy="91111"/>
            </a:xfrm>
            <a:prstGeom prst="rect">
              <a:avLst/>
            </a:prstGeom>
            <a:noFill/>
            <a:ln>
              <a:noFill/>
            </a:ln>
            <a:effectLst/>
          </p:spPr>
          <p:txBody>
            <a:bodyPr vert="horz" wrap="none" lIns="91440" tIns="45720" rIns="91440" bIns="45720" numCol="1" rtlCol="0" anchor="ctr" anchorCtr="0" compatLnSpc="1">
              <a:prstTxWarp prst="textNoShape">
                <a:avLst/>
              </a:prstTxWarp>
            </a:bodyPr>
            <a:lstStyle/>
            <a:p>
              <a:pPr defTabSz="914400"/>
              <a:endParaRPr lang="en-GB" sz="600">
                <a:solidFill>
                  <a:srgbClr val="1A171B"/>
                </a:solidFill>
                <a:latin typeface="Verdana"/>
                <a:cs typeface="Arial"/>
              </a:endParaRPr>
            </a:p>
          </p:txBody>
        </p:sp>
        <p:sp>
          <p:nvSpPr>
            <p:cNvPr id="63" name="Rectangle 302"/>
            <p:cNvSpPr>
              <a:spLocks noChangeArrowheads="1"/>
            </p:cNvSpPr>
            <p:nvPr/>
          </p:nvSpPr>
          <p:spPr bwMode="gray">
            <a:xfrm>
              <a:off x="9192051" y="2795372"/>
              <a:ext cx="1065751" cy="461299"/>
            </a:xfrm>
            <a:prstGeom prst="rect">
              <a:avLst/>
            </a:prstGeom>
            <a:solidFill>
              <a:schemeClr val="tx2"/>
            </a:solidFill>
            <a:ln w="19050">
              <a:noFill/>
              <a:prstDash val="dash"/>
              <a:miter lim="800000"/>
              <a:headEnd/>
              <a:tailEnd/>
            </a:ln>
          </p:spPr>
          <p:txBody>
            <a:bodyPr lIns="54000" tIns="10800" rIns="54000" anchor="ctr" anchorCtr="0"/>
            <a:lstStyle/>
            <a:p>
              <a:pPr algn="ctr" defTabSz="914400">
                <a:lnSpc>
                  <a:spcPct val="90000"/>
                </a:lnSpc>
              </a:pPr>
              <a:r>
                <a:rPr lang="en-GB" altLang="de-DE" sz="1000">
                  <a:solidFill>
                    <a:srgbClr val="FFFFFF"/>
                  </a:solidFill>
                  <a:cs typeface="Arial"/>
                </a:rPr>
                <a:t>CFO</a:t>
              </a:r>
            </a:p>
          </p:txBody>
        </p:sp>
        <p:sp>
          <p:nvSpPr>
            <p:cNvPr id="64" name="Rechteck 13"/>
            <p:cNvSpPr/>
            <p:nvPr/>
          </p:nvSpPr>
          <p:spPr>
            <a:xfrm>
              <a:off x="9215618" y="3170775"/>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65" name="Rechteck 271"/>
            <p:cNvSpPr/>
            <p:nvPr/>
          </p:nvSpPr>
          <p:spPr>
            <a:xfrm>
              <a:off x="9250852" y="4207571"/>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66" name="Rechteck 103"/>
            <p:cNvSpPr/>
            <p:nvPr/>
          </p:nvSpPr>
          <p:spPr>
            <a:xfrm>
              <a:off x="5859737" y="4284078"/>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67" name="Rechteck 186"/>
            <p:cNvSpPr/>
            <p:nvPr/>
          </p:nvSpPr>
          <p:spPr>
            <a:xfrm>
              <a:off x="9026374" y="3994141"/>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68" name="Rechteck 488"/>
            <p:cNvSpPr/>
            <p:nvPr/>
          </p:nvSpPr>
          <p:spPr>
            <a:xfrm>
              <a:off x="5859737" y="3642069"/>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69" name="Rechteck 184"/>
            <p:cNvSpPr/>
            <p:nvPr/>
          </p:nvSpPr>
          <p:spPr>
            <a:xfrm>
              <a:off x="5724182" y="3097357"/>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70" name="Rectangle 107"/>
            <p:cNvSpPr>
              <a:spLocks noChangeArrowheads="1"/>
            </p:cNvSpPr>
            <p:nvPr/>
          </p:nvSpPr>
          <p:spPr bwMode="gray">
            <a:xfrm>
              <a:off x="5554942" y="3866158"/>
              <a:ext cx="1240877" cy="559243"/>
            </a:xfrm>
            <a:prstGeom prst="rect">
              <a:avLst/>
            </a:prstGeom>
            <a:solidFill>
              <a:srgbClr val="78A7CC"/>
            </a:solidFill>
            <a:ln w="9525">
              <a:noFill/>
              <a:prstDash val="solid"/>
              <a:miter lim="800000"/>
              <a:headEnd/>
              <a:tailEnd/>
            </a:ln>
          </p:spPr>
          <p:txBody>
            <a:bodyPr anchor="ctr" anchorCtr="1"/>
            <a:lstStyle/>
            <a:p>
              <a:pPr algn="ctr" defTabSz="914400"/>
              <a:r>
                <a:rPr lang="en-GB" altLang="de-DE" sz="1000">
                  <a:solidFill>
                    <a:schemeClr val="bg1"/>
                  </a:solidFill>
                  <a:cs typeface="Arial"/>
                </a:rPr>
                <a:t>Claims &amp; Customer Service DK</a:t>
              </a:r>
            </a:p>
          </p:txBody>
        </p:sp>
        <p:sp>
          <p:nvSpPr>
            <p:cNvPr id="71" name="Rechteck 240"/>
            <p:cNvSpPr/>
            <p:nvPr/>
          </p:nvSpPr>
          <p:spPr>
            <a:xfrm>
              <a:off x="7096419" y="6246329"/>
              <a:ext cx="102515" cy="8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600">
                <a:solidFill>
                  <a:srgbClr val="FFFFFF"/>
                </a:solidFill>
                <a:latin typeface="Verdana"/>
                <a:cs typeface="Arial"/>
              </a:endParaRPr>
            </a:p>
          </p:txBody>
        </p:sp>
        <p:sp>
          <p:nvSpPr>
            <p:cNvPr id="72" name="Rectangle 68"/>
            <p:cNvSpPr>
              <a:spLocks noChangeArrowheads="1"/>
            </p:cNvSpPr>
            <p:nvPr/>
          </p:nvSpPr>
          <p:spPr bwMode="auto">
            <a:xfrm>
              <a:off x="4058849" y="3336350"/>
              <a:ext cx="1244596" cy="417794"/>
            </a:xfrm>
            <a:prstGeom prst="rect">
              <a:avLst/>
            </a:prstGeom>
            <a:solidFill>
              <a:srgbClr val="78A7CC"/>
            </a:solidFill>
            <a:ln w="9525" algn="ctr">
              <a:noFill/>
              <a:prstDash val="solid"/>
              <a:miter lim="800000"/>
              <a:headEnd/>
              <a:tailEnd/>
            </a:ln>
          </p:spPr>
          <p:txBody>
            <a:bodyPr lIns="18000" tIns="36000" rIns="18000" bIns="36000" anchor="ctr"/>
            <a:lstStyle/>
            <a:p>
              <a:pPr algn="ctr" defTabSz="914400">
                <a:spcBef>
                  <a:spcPct val="20000"/>
                </a:spcBef>
              </a:pPr>
              <a:r>
                <a:rPr lang="en-GB" altLang="de-DE" sz="1000" spc="-60">
                  <a:solidFill>
                    <a:srgbClr val="003D7B"/>
                  </a:solidFill>
                  <a:cs typeface="Arial"/>
                </a:rPr>
                <a:t>Nordic </a:t>
              </a:r>
              <a:r>
                <a:rPr lang="en-GB" altLang="de-DE" sz="1000">
                  <a:solidFill>
                    <a:srgbClr val="003C78"/>
                  </a:solidFill>
                  <a:latin typeface="Arial" panose="020B0604020202020204" pitchFamily="34" charset="0"/>
                  <a:cs typeface="Arial"/>
                </a:rPr>
                <a:t>Online</a:t>
              </a:r>
              <a:r>
                <a:rPr lang="en-GB" altLang="de-DE" sz="600">
                  <a:solidFill>
                    <a:srgbClr val="003C78"/>
                  </a:solidFill>
                  <a:latin typeface="Arial" panose="020B0604020202020204" pitchFamily="34" charset="0"/>
                  <a:cs typeface="Arial"/>
                </a:rPr>
                <a:t> </a:t>
              </a:r>
              <a:r>
                <a:rPr lang="en-GB" altLang="de-DE" sz="1000" spc="-60">
                  <a:solidFill>
                    <a:srgbClr val="003D7B"/>
                  </a:solidFill>
                  <a:cs typeface="Arial"/>
                </a:rPr>
                <a:t>Management</a:t>
              </a:r>
            </a:p>
          </p:txBody>
        </p:sp>
        <p:cxnSp>
          <p:nvCxnSpPr>
            <p:cNvPr id="73" name="Gewinkelte Verbindung 678"/>
            <p:cNvCxnSpPr>
              <a:endCxn id="51" idx="1"/>
            </p:cNvCxnSpPr>
            <p:nvPr/>
          </p:nvCxnSpPr>
          <p:spPr bwMode="auto">
            <a:xfrm rot="16200000" flipH="1">
              <a:off x="9004637" y="3387290"/>
              <a:ext cx="455157" cy="69315"/>
            </a:xfrm>
            <a:prstGeom prst="bentConnector2">
              <a:avLst/>
            </a:prstGeom>
            <a:solidFill>
              <a:schemeClr val="accent2"/>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tangle 107"/>
            <p:cNvSpPr>
              <a:spLocks noChangeArrowheads="1"/>
            </p:cNvSpPr>
            <p:nvPr/>
          </p:nvSpPr>
          <p:spPr bwMode="gray">
            <a:xfrm>
              <a:off x="7498828" y="2780481"/>
              <a:ext cx="792000" cy="461299"/>
            </a:xfrm>
            <a:prstGeom prst="rect">
              <a:avLst/>
            </a:prstGeom>
            <a:solidFill>
              <a:srgbClr val="78A7CC"/>
            </a:solidFill>
            <a:ln w="9525">
              <a:noFill/>
              <a:prstDash val="dash"/>
              <a:miter lim="800000"/>
              <a:headEnd/>
              <a:tailEnd/>
            </a:ln>
          </p:spPr>
          <p:txBody>
            <a:bodyPr anchor="ctr" anchorCtr="1"/>
            <a:lstStyle/>
            <a:p>
              <a:pPr algn="ctr" defTabSz="914400"/>
              <a:r>
                <a:rPr lang="en-GB" altLang="de-DE" sz="1000">
                  <a:solidFill>
                    <a:schemeClr val="bg1"/>
                  </a:solidFill>
                  <a:latin typeface="Arial" panose="020B0604020202020204" pitchFamily="34" charset="0"/>
                  <a:cs typeface="Arial"/>
                </a:rPr>
                <a:t>TPA</a:t>
              </a:r>
              <a:endParaRPr lang="en-GB" altLang="de-DE" sz="600" i="1">
                <a:solidFill>
                  <a:srgbClr val="1A171B"/>
                </a:solidFill>
                <a:latin typeface="Arial" panose="020B0604020202020204" pitchFamily="34" charset="0"/>
                <a:cs typeface="Arial"/>
              </a:endParaRPr>
            </a:p>
          </p:txBody>
        </p:sp>
        <p:cxnSp>
          <p:nvCxnSpPr>
            <p:cNvPr id="75" name="Rak 37"/>
            <p:cNvCxnSpPr/>
            <p:nvPr/>
          </p:nvCxnSpPr>
          <p:spPr>
            <a:xfrm>
              <a:off x="9195341" y="4762386"/>
              <a:ext cx="96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Rak 161"/>
            <p:cNvCxnSpPr/>
            <p:nvPr/>
          </p:nvCxnSpPr>
          <p:spPr>
            <a:xfrm>
              <a:off x="9196264" y="5438263"/>
              <a:ext cx="96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Rak 163"/>
            <p:cNvCxnSpPr/>
            <p:nvPr/>
          </p:nvCxnSpPr>
          <p:spPr>
            <a:xfrm>
              <a:off x="3971265" y="4110902"/>
              <a:ext cx="96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Rak 164"/>
            <p:cNvCxnSpPr/>
            <p:nvPr/>
          </p:nvCxnSpPr>
          <p:spPr>
            <a:xfrm>
              <a:off x="3971265" y="3495768"/>
              <a:ext cx="96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07"/>
            <p:cNvSpPr>
              <a:spLocks noChangeArrowheads="1"/>
            </p:cNvSpPr>
            <p:nvPr/>
          </p:nvSpPr>
          <p:spPr bwMode="gray">
            <a:xfrm>
              <a:off x="2225805" y="3351526"/>
              <a:ext cx="1014409" cy="540000"/>
            </a:xfrm>
            <a:prstGeom prst="rect">
              <a:avLst/>
            </a:prstGeom>
            <a:solidFill>
              <a:srgbClr val="78A7CC"/>
            </a:solidFill>
            <a:ln w="9525">
              <a:noFill/>
              <a:miter lim="800000"/>
              <a:headEnd/>
              <a:tailEnd/>
            </a:ln>
          </p:spPr>
          <p:txBody>
            <a:bodyPr anchor="ctr" anchorCtr="1"/>
            <a:lstStyle/>
            <a:p>
              <a:pPr algn="ctr" defTabSz="914400"/>
              <a:r>
                <a:rPr lang="en-GB" altLang="de-DE" sz="1000" spc="-60">
                  <a:solidFill>
                    <a:srgbClr val="003D7B"/>
                  </a:solidFill>
                  <a:cs typeface="Arial"/>
                </a:rPr>
                <a:t>Nordic Legal &amp; Compliance</a:t>
              </a:r>
            </a:p>
          </p:txBody>
        </p:sp>
        <p:cxnSp>
          <p:nvCxnSpPr>
            <p:cNvPr id="80" name="Rak 155"/>
            <p:cNvCxnSpPr/>
            <p:nvPr/>
          </p:nvCxnSpPr>
          <p:spPr>
            <a:xfrm>
              <a:off x="4205619" y="5706699"/>
              <a:ext cx="768046" cy="6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107"/>
            <p:cNvSpPr>
              <a:spLocks noChangeArrowheads="1"/>
            </p:cNvSpPr>
            <p:nvPr/>
          </p:nvSpPr>
          <p:spPr bwMode="gray">
            <a:xfrm>
              <a:off x="5433403" y="6088082"/>
              <a:ext cx="655594" cy="322277"/>
            </a:xfrm>
            <a:prstGeom prst="rect">
              <a:avLst/>
            </a:prstGeom>
            <a:solidFill>
              <a:srgbClr val="78A7CC"/>
            </a:solidFill>
            <a:ln w="9525">
              <a:noFill/>
              <a:miter lim="800000"/>
              <a:headEnd/>
              <a:tailEnd/>
            </a:ln>
          </p:spPr>
          <p:txBody>
            <a:bodyPr anchor="ctr" anchorCtr="1"/>
            <a:lstStyle/>
            <a:p>
              <a:pPr algn="ctr" defTabSz="914400"/>
              <a:r>
                <a:rPr lang="en-GB" altLang="de-DE" sz="1000">
                  <a:solidFill>
                    <a:schemeClr val="bg1"/>
                  </a:solidFill>
                  <a:cs typeface="Arial"/>
                </a:rPr>
                <a:t>Team</a:t>
              </a:r>
              <a:r>
                <a:rPr lang="en-GB" altLang="de-DE" sz="1000">
                  <a:solidFill>
                    <a:schemeClr val="bg1"/>
                  </a:solidFill>
                  <a:latin typeface="Arial" panose="020B0604020202020204" pitchFamily="34" charset="0"/>
                  <a:cs typeface="Arial"/>
                </a:rPr>
                <a:t>  </a:t>
              </a:r>
              <a:r>
                <a:rPr lang="en-GB" altLang="de-DE" sz="1000">
                  <a:solidFill>
                    <a:schemeClr val="bg1"/>
                  </a:solidFill>
                  <a:cs typeface="Arial"/>
                </a:rPr>
                <a:t>SE</a:t>
              </a:r>
            </a:p>
          </p:txBody>
        </p:sp>
        <p:cxnSp>
          <p:nvCxnSpPr>
            <p:cNvPr id="82" name="Rak 158"/>
            <p:cNvCxnSpPr/>
            <p:nvPr/>
          </p:nvCxnSpPr>
          <p:spPr>
            <a:xfrm>
              <a:off x="2071545" y="3010207"/>
              <a:ext cx="161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Rak 168"/>
            <p:cNvCxnSpPr/>
            <p:nvPr/>
          </p:nvCxnSpPr>
          <p:spPr>
            <a:xfrm flipH="1">
              <a:off x="6772681" y="4726036"/>
              <a:ext cx="118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128"/>
            <p:cNvCxnSpPr/>
            <p:nvPr/>
          </p:nvCxnSpPr>
          <p:spPr>
            <a:xfrm>
              <a:off x="3975718" y="4696609"/>
              <a:ext cx="96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Vinklad  5"/>
            <p:cNvCxnSpPr>
              <a:stCxn id="54" idx="1"/>
              <a:endCxn id="28" idx="1"/>
            </p:cNvCxnSpPr>
            <p:nvPr/>
          </p:nvCxnSpPr>
          <p:spPr>
            <a:xfrm rot="10800000" flipH="1" flipV="1">
              <a:off x="2080896" y="2366628"/>
              <a:ext cx="160896" cy="1780480"/>
            </a:xfrm>
            <a:prstGeom prst="bentConnector3">
              <a:avLst>
                <a:gd name="adj1" fmla="val -14207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Vinklad  18"/>
            <p:cNvCxnSpPr>
              <a:endCxn id="104" idx="3"/>
            </p:cNvCxnSpPr>
            <p:nvPr/>
          </p:nvCxnSpPr>
          <p:spPr>
            <a:xfrm rot="5400000">
              <a:off x="10061287" y="4985408"/>
              <a:ext cx="678817" cy="232771"/>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Rak 106"/>
            <p:cNvCxnSpPr/>
            <p:nvPr/>
          </p:nvCxnSpPr>
          <p:spPr>
            <a:xfrm>
              <a:off x="3979268" y="5271239"/>
              <a:ext cx="96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68"/>
            <p:cNvSpPr>
              <a:spLocks noChangeArrowheads="1"/>
            </p:cNvSpPr>
            <p:nvPr/>
          </p:nvSpPr>
          <p:spPr bwMode="auto">
            <a:xfrm>
              <a:off x="2247666" y="4383785"/>
              <a:ext cx="1009901" cy="423789"/>
            </a:xfrm>
            <a:prstGeom prst="rect">
              <a:avLst/>
            </a:prstGeom>
            <a:solidFill>
              <a:schemeClr val="bg1"/>
            </a:solidFill>
            <a:ln w="9525" algn="ctr">
              <a:solidFill>
                <a:schemeClr val="accent1"/>
              </a:solidFill>
              <a:miter lim="800000"/>
              <a:headEnd/>
              <a:tailEnd/>
            </a:ln>
          </p:spPr>
          <p:txBody>
            <a:bodyPr lIns="18000" tIns="36000" rIns="18000" bIns="36000" anchor="ctr"/>
            <a:lstStyle/>
            <a:p>
              <a:pPr algn="ctr" defTabSz="914400">
                <a:lnSpc>
                  <a:spcPct val="85000"/>
                </a:lnSpc>
                <a:spcBef>
                  <a:spcPct val="20000"/>
                </a:spcBef>
              </a:pPr>
              <a:r>
                <a:rPr lang="en-GB" altLang="de-DE" sz="1000">
                  <a:solidFill>
                    <a:srgbClr val="1A171B"/>
                  </a:solidFill>
                  <a:cs typeface="Arial"/>
                </a:rPr>
                <a:t>Data Protection</a:t>
              </a:r>
              <a:br>
                <a:rPr lang="en-GB" altLang="de-DE" sz="1000">
                  <a:solidFill>
                    <a:srgbClr val="1A171B"/>
                  </a:solidFill>
                  <a:cs typeface="Arial"/>
                </a:rPr>
              </a:br>
              <a:r>
                <a:rPr lang="en-GB" altLang="de-DE" sz="1000">
                  <a:solidFill>
                    <a:srgbClr val="1A171B"/>
                  </a:solidFill>
                  <a:cs typeface="Arial"/>
                </a:rPr>
                <a:t>Officer</a:t>
              </a:r>
            </a:p>
          </p:txBody>
        </p:sp>
        <p:cxnSp>
          <p:nvCxnSpPr>
            <p:cNvPr id="89" name="Vinklad  23"/>
            <p:cNvCxnSpPr>
              <a:stCxn id="88" idx="1"/>
            </p:cNvCxnSpPr>
            <p:nvPr/>
          </p:nvCxnSpPr>
          <p:spPr>
            <a:xfrm rot="10800000">
              <a:off x="1851034" y="4119498"/>
              <a:ext cx="396632" cy="476182"/>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Rectangle 107"/>
            <p:cNvSpPr>
              <a:spLocks noChangeArrowheads="1"/>
            </p:cNvSpPr>
            <p:nvPr/>
          </p:nvSpPr>
          <p:spPr bwMode="gray">
            <a:xfrm>
              <a:off x="8020325" y="4207571"/>
              <a:ext cx="669292" cy="573066"/>
            </a:xfrm>
            <a:prstGeom prst="rect">
              <a:avLst/>
            </a:prstGeom>
            <a:solidFill>
              <a:srgbClr val="78A7CC"/>
            </a:solidFill>
            <a:ln w="9525">
              <a:noFill/>
              <a:miter lim="800000"/>
              <a:headEnd/>
              <a:tailEnd/>
            </a:ln>
          </p:spPr>
          <p:txBody>
            <a:bodyPr anchor="ctr" anchorCtr="1"/>
            <a:lstStyle/>
            <a:p>
              <a:pPr algn="ctr" defTabSz="914400"/>
              <a:r>
                <a:rPr lang="en-GB" altLang="de-DE" sz="1000" spc="-60">
                  <a:solidFill>
                    <a:srgbClr val="003D7B"/>
                  </a:solidFill>
                  <a:cs typeface="Arial"/>
                </a:rPr>
                <a:t>Nordic IT</a:t>
              </a:r>
            </a:p>
          </p:txBody>
        </p:sp>
        <p:sp>
          <p:nvSpPr>
            <p:cNvPr id="91" name="Rectangle 107"/>
            <p:cNvSpPr>
              <a:spLocks noChangeArrowheads="1"/>
            </p:cNvSpPr>
            <p:nvPr/>
          </p:nvSpPr>
          <p:spPr bwMode="gray">
            <a:xfrm>
              <a:off x="7086699" y="4198430"/>
              <a:ext cx="690457" cy="563956"/>
            </a:xfrm>
            <a:prstGeom prst="rect">
              <a:avLst/>
            </a:prstGeom>
            <a:solidFill>
              <a:srgbClr val="78A7CC"/>
            </a:solidFill>
            <a:ln w="9525">
              <a:noFill/>
              <a:prstDash val="solid"/>
              <a:miter lim="800000"/>
              <a:headEnd/>
              <a:tailEnd/>
            </a:ln>
          </p:spPr>
          <p:txBody>
            <a:bodyPr anchor="ctr" anchorCtr="1"/>
            <a:lstStyle/>
            <a:p>
              <a:pPr algn="ctr" defTabSz="914400"/>
              <a:r>
                <a:rPr lang="en-GB" altLang="de-DE" sz="1000" spc="-60">
                  <a:solidFill>
                    <a:srgbClr val="003D7B"/>
                  </a:solidFill>
                  <a:cs typeface="Arial"/>
                </a:rPr>
                <a:t>Project Office</a:t>
              </a:r>
            </a:p>
          </p:txBody>
        </p:sp>
        <p:sp>
          <p:nvSpPr>
            <p:cNvPr id="92" name="Rectangle 107"/>
            <p:cNvSpPr>
              <a:spLocks noChangeArrowheads="1"/>
            </p:cNvSpPr>
            <p:nvPr/>
          </p:nvSpPr>
          <p:spPr bwMode="gray">
            <a:xfrm>
              <a:off x="7538731" y="3346797"/>
              <a:ext cx="756000" cy="504096"/>
            </a:xfrm>
            <a:prstGeom prst="rect">
              <a:avLst/>
            </a:prstGeom>
            <a:solidFill>
              <a:srgbClr val="78A7CC"/>
            </a:solidFill>
            <a:ln w="9525">
              <a:noFill/>
              <a:prstDash val="solid"/>
              <a:miter lim="800000"/>
              <a:headEnd/>
              <a:tailEnd/>
            </a:ln>
          </p:spPr>
          <p:txBody>
            <a:bodyPr anchor="ctr" anchorCtr="1"/>
            <a:lstStyle/>
            <a:p>
              <a:pPr algn="ctr" defTabSz="914400"/>
              <a:r>
                <a:rPr lang="en-GB" altLang="de-DE" sz="1000" spc="-60">
                  <a:solidFill>
                    <a:srgbClr val="003D7B"/>
                  </a:solidFill>
                  <a:cs typeface="Arial"/>
                </a:rPr>
                <a:t>IT Director</a:t>
              </a:r>
            </a:p>
          </p:txBody>
        </p:sp>
        <p:cxnSp>
          <p:nvCxnSpPr>
            <p:cNvPr id="93" name="Rak 30"/>
            <p:cNvCxnSpPr/>
            <p:nvPr/>
          </p:nvCxnSpPr>
          <p:spPr>
            <a:xfrm flipH="1">
              <a:off x="6882614" y="2689951"/>
              <a:ext cx="9942" cy="3039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302"/>
            <p:cNvSpPr>
              <a:spLocks noChangeArrowheads="1"/>
            </p:cNvSpPr>
            <p:nvPr/>
          </p:nvSpPr>
          <p:spPr bwMode="gray">
            <a:xfrm>
              <a:off x="2093052" y="1474803"/>
              <a:ext cx="1166446" cy="461299"/>
            </a:xfrm>
            <a:prstGeom prst="rect">
              <a:avLst/>
            </a:prstGeom>
            <a:solidFill>
              <a:schemeClr val="tx2"/>
            </a:solidFill>
            <a:ln w="9525">
              <a:noFill/>
              <a:miter lim="800000"/>
              <a:headEnd/>
              <a:tailEnd/>
            </a:ln>
          </p:spPr>
          <p:txBody>
            <a:bodyPr lIns="54000" tIns="10800" rIns="54000" anchor="ctr" anchorCtr="0"/>
            <a:lstStyle/>
            <a:p>
              <a:pPr algn="ctr" defTabSz="914400">
                <a:lnSpc>
                  <a:spcPct val="90000"/>
                </a:lnSpc>
              </a:pPr>
              <a:endParaRPr lang="en-GB" altLang="de-DE" sz="600" b="1">
                <a:solidFill>
                  <a:srgbClr val="FFFFFF"/>
                </a:solidFill>
                <a:latin typeface="Arial" panose="020B0604020202020204" pitchFamily="34" charset="0"/>
                <a:cs typeface="Arial"/>
              </a:endParaRPr>
            </a:p>
            <a:p>
              <a:pPr algn="ctr" defTabSz="914400">
                <a:lnSpc>
                  <a:spcPct val="90000"/>
                </a:lnSpc>
              </a:pPr>
              <a:r>
                <a:rPr lang="en-GB" altLang="de-DE" sz="1000">
                  <a:solidFill>
                    <a:srgbClr val="FFFFFF"/>
                  </a:solidFill>
                  <a:cs typeface="Arial"/>
                </a:rPr>
                <a:t>Board of Directors</a:t>
              </a:r>
            </a:p>
          </p:txBody>
        </p:sp>
        <p:cxnSp>
          <p:nvCxnSpPr>
            <p:cNvPr id="95" name="Rak 41"/>
            <p:cNvCxnSpPr/>
            <p:nvPr/>
          </p:nvCxnSpPr>
          <p:spPr>
            <a:xfrm flipH="1">
              <a:off x="2652861" y="1959458"/>
              <a:ext cx="2638" cy="153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107"/>
            <p:cNvSpPr>
              <a:spLocks noChangeArrowheads="1"/>
            </p:cNvSpPr>
            <p:nvPr/>
          </p:nvSpPr>
          <p:spPr bwMode="gray">
            <a:xfrm>
              <a:off x="3956161" y="5582171"/>
              <a:ext cx="655594" cy="322277"/>
            </a:xfrm>
            <a:prstGeom prst="rect">
              <a:avLst/>
            </a:prstGeom>
            <a:solidFill>
              <a:srgbClr val="78A7CC"/>
            </a:solidFill>
            <a:ln w="9525">
              <a:noFill/>
              <a:miter lim="800000"/>
              <a:headEnd/>
              <a:tailEnd/>
            </a:ln>
          </p:spPr>
          <p:txBody>
            <a:bodyPr anchor="ctr" anchorCtr="1"/>
            <a:lstStyle/>
            <a:p>
              <a:pPr algn="ctr" defTabSz="914400"/>
              <a:r>
                <a:rPr lang="en-GB" altLang="de-DE" sz="1000">
                  <a:solidFill>
                    <a:schemeClr val="bg1"/>
                  </a:solidFill>
                  <a:cs typeface="Arial"/>
                </a:rPr>
                <a:t>Team</a:t>
              </a:r>
              <a:r>
                <a:rPr lang="en-GB" altLang="de-DE" sz="1000">
                  <a:solidFill>
                    <a:schemeClr val="bg1"/>
                  </a:solidFill>
                  <a:latin typeface="Arial" panose="020B0604020202020204" pitchFamily="34" charset="0"/>
                  <a:cs typeface="Arial"/>
                </a:rPr>
                <a:t>  </a:t>
              </a:r>
              <a:r>
                <a:rPr lang="en-GB" altLang="de-DE" sz="1000">
                  <a:solidFill>
                    <a:schemeClr val="bg1"/>
                  </a:solidFill>
                  <a:cs typeface="Arial"/>
                </a:rPr>
                <a:t>SE</a:t>
              </a:r>
            </a:p>
          </p:txBody>
        </p:sp>
        <p:sp>
          <p:nvSpPr>
            <p:cNvPr id="97" name="Rectangle 107"/>
            <p:cNvSpPr>
              <a:spLocks noChangeArrowheads="1"/>
            </p:cNvSpPr>
            <p:nvPr/>
          </p:nvSpPr>
          <p:spPr bwMode="gray">
            <a:xfrm>
              <a:off x="4750169" y="5587691"/>
              <a:ext cx="722356" cy="322277"/>
            </a:xfrm>
            <a:prstGeom prst="rect">
              <a:avLst/>
            </a:prstGeom>
            <a:solidFill>
              <a:srgbClr val="78A7CC"/>
            </a:solidFill>
            <a:ln w="9525">
              <a:noFill/>
              <a:miter lim="800000"/>
              <a:headEnd/>
              <a:tailEnd/>
            </a:ln>
          </p:spPr>
          <p:txBody>
            <a:bodyPr anchor="ctr" anchorCtr="1"/>
            <a:lstStyle/>
            <a:p>
              <a:pPr algn="ctr" defTabSz="914400"/>
              <a:r>
                <a:rPr lang="en-GB" altLang="de-DE" sz="1000">
                  <a:solidFill>
                    <a:schemeClr val="bg1"/>
                  </a:solidFill>
                  <a:cs typeface="Arial"/>
                </a:rPr>
                <a:t>Team</a:t>
              </a:r>
              <a:r>
                <a:rPr lang="en-GB" altLang="de-DE" sz="1000">
                  <a:solidFill>
                    <a:schemeClr val="bg1"/>
                  </a:solidFill>
                  <a:latin typeface="Arial" panose="020B0604020202020204" pitchFamily="34" charset="0"/>
                  <a:cs typeface="Arial"/>
                </a:rPr>
                <a:t>  </a:t>
              </a:r>
              <a:r>
                <a:rPr lang="en-GB" altLang="de-DE" sz="1000">
                  <a:solidFill>
                    <a:schemeClr val="bg1"/>
                  </a:solidFill>
                  <a:cs typeface="Arial"/>
                </a:rPr>
                <a:t>DK</a:t>
              </a:r>
            </a:p>
          </p:txBody>
        </p:sp>
        <p:sp>
          <p:nvSpPr>
            <p:cNvPr id="98" name="Rectangle 68"/>
            <p:cNvSpPr>
              <a:spLocks noChangeArrowheads="1"/>
            </p:cNvSpPr>
            <p:nvPr/>
          </p:nvSpPr>
          <p:spPr bwMode="auto">
            <a:xfrm>
              <a:off x="9268358" y="4624169"/>
              <a:ext cx="1012925" cy="468000"/>
            </a:xfrm>
            <a:prstGeom prst="rect">
              <a:avLst/>
            </a:prstGeom>
            <a:solidFill>
              <a:schemeClr val="bg1"/>
            </a:solidFill>
            <a:ln w="9525" algn="ctr">
              <a:solidFill>
                <a:schemeClr val="accent1"/>
              </a:solidFill>
              <a:miter lim="800000"/>
              <a:headEnd/>
              <a:tailEnd/>
            </a:ln>
          </p:spPr>
          <p:txBody>
            <a:bodyPr lIns="18000" tIns="36000" rIns="18000" bIns="36000" anchor="ctr"/>
            <a:lstStyle/>
            <a:p>
              <a:pPr algn="ctr" defTabSz="914400">
                <a:lnSpc>
                  <a:spcPct val="85000"/>
                </a:lnSpc>
                <a:spcBef>
                  <a:spcPct val="20000"/>
                </a:spcBef>
              </a:pPr>
              <a:r>
                <a:rPr lang="en-GB" altLang="de-DE" sz="1000">
                  <a:solidFill>
                    <a:srgbClr val="1A171B"/>
                  </a:solidFill>
                  <a:cs typeface="Arial"/>
                </a:rPr>
                <a:t>Risk Management Function</a:t>
              </a:r>
            </a:p>
          </p:txBody>
        </p:sp>
        <p:sp>
          <p:nvSpPr>
            <p:cNvPr id="99" name="Rectangle 107"/>
            <p:cNvSpPr>
              <a:spLocks noChangeArrowheads="1"/>
            </p:cNvSpPr>
            <p:nvPr/>
          </p:nvSpPr>
          <p:spPr bwMode="gray">
            <a:xfrm>
              <a:off x="6289192" y="6088082"/>
              <a:ext cx="722356" cy="322277"/>
            </a:xfrm>
            <a:prstGeom prst="rect">
              <a:avLst/>
            </a:prstGeom>
            <a:solidFill>
              <a:srgbClr val="78A7CC"/>
            </a:solidFill>
            <a:ln w="9525">
              <a:noFill/>
              <a:miter lim="800000"/>
              <a:headEnd/>
              <a:tailEnd/>
            </a:ln>
          </p:spPr>
          <p:txBody>
            <a:bodyPr anchor="ctr" anchorCtr="1"/>
            <a:lstStyle/>
            <a:p>
              <a:pPr algn="ctr" defTabSz="914400"/>
              <a:r>
                <a:rPr lang="en-GB" altLang="de-DE" sz="1000">
                  <a:solidFill>
                    <a:schemeClr val="bg1"/>
                  </a:solidFill>
                  <a:cs typeface="Arial"/>
                </a:rPr>
                <a:t>Team  DK</a:t>
              </a:r>
              <a:endParaRPr lang="en-GB" altLang="de-DE" sz="1000" i="1">
                <a:solidFill>
                  <a:schemeClr val="bg1"/>
                </a:solidFill>
                <a:cs typeface="Arial"/>
              </a:endParaRPr>
            </a:p>
          </p:txBody>
        </p:sp>
        <p:cxnSp>
          <p:nvCxnSpPr>
            <p:cNvPr id="100" name="Rak koppling 99"/>
            <p:cNvCxnSpPr>
              <a:endCxn id="55" idx="0"/>
            </p:cNvCxnSpPr>
            <p:nvPr/>
          </p:nvCxnSpPr>
          <p:spPr>
            <a:xfrm flipH="1">
              <a:off x="4634017" y="2689951"/>
              <a:ext cx="1880" cy="93435"/>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01" name="Rak koppling 100"/>
            <p:cNvCxnSpPr/>
            <p:nvPr/>
          </p:nvCxnSpPr>
          <p:spPr>
            <a:xfrm>
              <a:off x="4680119" y="5463959"/>
              <a:ext cx="0" cy="25200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02" name="Rectangle 107"/>
            <p:cNvSpPr>
              <a:spLocks noChangeArrowheads="1"/>
            </p:cNvSpPr>
            <p:nvPr/>
          </p:nvSpPr>
          <p:spPr bwMode="gray">
            <a:xfrm>
              <a:off x="4063293" y="5033603"/>
              <a:ext cx="1241670" cy="461299"/>
            </a:xfrm>
            <a:prstGeom prst="rect">
              <a:avLst/>
            </a:prstGeom>
            <a:solidFill>
              <a:srgbClr val="78A7CC"/>
            </a:solidFill>
            <a:ln w="9525">
              <a:noFill/>
              <a:miter lim="800000"/>
              <a:headEnd/>
              <a:tailEnd/>
            </a:ln>
          </p:spPr>
          <p:txBody>
            <a:bodyPr anchor="ctr" anchorCtr="1"/>
            <a:lstStyle/>
            <a:p>
              <a:pPr algn="ctr" defTabSz="914400"/>
              <a:r>
                <a:rPr lang="en-GB" altLang="de-DE" sz="1000" spc="-60">
                  <a:solidFill>
                    <a:srgbClr val="003D7B"/>
                  </a:solidFill>
                  <a:cs typeface="Arial"/>
                </a:rPr>
                <a:t>Nordic Sales</a:t>
              </a:r>
            </a:p>
          </p:txBody>
        </p:sp>
        <p:cxnSp>
          <p:nvCxnSpPr>
            <p:cNvPr id="103" name="Rak koppling 102"/>
            <p:cNvCxnSpPr/>
            <p:nvPr/>
          </p:nvCxnSpPr>
          <p:spPr>
            <a:xfrm>
              <a:off x="7895477" y="3849065"/>
              <a:ext cx="1354" cy="61200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04" name="Rectangle 68"/>
            <p:cNvSpPr>
              <a:spLocks noChangeArrowheads="1"/>
            </p:cNvSpPr>
            <p:nvPr/>
          </p:nvSpPr>
          <p:spPr bwMode="auto">
            <a:xfrm>
              <a:off x="9269900" y="5207202"/>
              <a:ext cx="1014409" cy="468000"/>
            </a:xfrm>
            <a:prstGeom prst="rect">
              <a:avLst/>
            </a:prstGeom>
            <a:solidFill>
              <a:schemeClr val="bg1"/>
            </a:solidFill>
            <a:ln w="9525" algn="ctr">
              <a:solidFill>
                <a:schemeClr val="accent1"/>
              </a:solidFill>
              <a:miter lim="800000"/>
              <a:headEnd/>
              <a:tailEnd/>
            </a:ln>
          </p:spPr>
          <p:txBody>
            <a:bodyPr lIns="18000" tIns="36000" rIns="18000" bIns="36000" anchor="ctr"/>
            <a:lstStyle/>
            <a:p>
              <a:pPr algn="ctr" defTabSz="914400">
                <a:lnSpc>
                  <a:spcPct val="85000"/>
                </a:lnSpc>
                <a:spcBef>
                  <a:spcPct val="20000"/>
                </a:spcBef>
              </a:pPr>
              <a:r>
                <a:rPr lang="en-GB" altLang="de-DE" sz="1000">
                  <a:solidFill>
                    <a:srgbClr val="1A171B"/>
                  </a:solidFill>
                  <a:cs typeface="Arial"/>
                </a:rPr>
                <a:t>Actuarial Function</a:t>
              </a:r>
            </a:p>
          </p:txBody>
        </p:sp>
        <p:sp>
          <p:nvSpPr>
            <p:cNvPr id="105" name="Rectangle 107"/>
            <p:cNvSpPr>
              <a:spLocks noChangeArrowheads="1"/>
            </p:cNvSpPr>
            <p:nvPr/>
          </p:nvSpPr>
          <p:spPr bwMode="gray">
            <a:xfrm>
              <a:off x="5570527" y="4480055"/>
              <a:ext cx="1225293" cy="615109"/>
            </a:xfrm>
            <a:prstGeom prst="rect">
              <a:avLst/>
            </a:prstGeom>
            <a:solidFill>
              <a:srgbClr val="78A7CC"/>
            </a:solidFill>
            <a:ln w="9525">
              <a:noFill/>
              <a:prstDash val="solid"/>
              <a:miter lim="800000"/>
              <a:headEnd/>
              <a:tailEnd/>
            </a:ln>
          </p:spPr>
          <p:txBody>
            <a:bodyPr anchor="ctr" anchorCtr="1"/>
            <a:lstStyle/>
            <a:p>
              <a:pPr algn="ctr" defTabSz="914400"/>
              <a:r>
                <a:rPr lang="en-GB" altLang="de-DE" sz="1000">
                  <a:solidFill>
                    <a:schemeClr val="bg1"/>
                  </a:solidFill>
                  <a:cs typeface="Arial"/>
                </a:rPr>
                <a:t>Claims &amp; Customer Service SE</a:t>
              </a:r>
              <a:endParaRPr lang="en-GB" altLang="de-DE" sz="600">
                <a:solidFill>
                  <a:schemeClr val="bg1"/>
                </a:solidFill>
                <a:cs typeface="Arial"/>
              </a:endParaRPr>
            </a:p>
          </p:txBody>
        </p:sp>
        <p:sp>
          <p:nvSpPr>
            <p:cNvPr id="106" name="Rectangle 302"/>
            <p:cNvSpPr>
              <a:spLocks noChangeArrowheads="1"/>
            </p:cNvSpPr>
            <p:nvPr/>
          </p:nvSpPr>
          <p:spPr bwMode="gray">
            <a:xfrm>
              <a:off x="6485591" y="2777988"/>
              <a:ext cx="792000" cy="461299"/>
            </a:xfrm>
            <a:prstGeom prst="rect">
              <a:avLst/>
            </a:prstGeom>
            <a:solidFill>
              <a:schemeClr val="tx2"/>
            </a:solidFill>
            <a:ln w="9525">
              <a:noFill/>
              <a:miter lim="800000"/>
              <a:headEnd/>
              <a:tailEnd/>
            </a:ln>
          </p:spPr>
          <p:txBody>
            <a:bodyPr lIns="54000" tIns="10800" rIns="54000" anchor="ctr" anchorCtr="0"/>
            <a:lstStyle/>
            <a:p>
              <a:pPr algn="ctr" defTabSz="914400">
                <a:lnSpc>
                  <a:spcPct val="90000"/>
                </a:lnSpc>
              </a:pPr>
              <a:r>
                <a:rPr lang="en-GB" altLang="de-DE" sz="1000">
                  <a:solidFill>
                    <a:srgbClr val="FFFFFF"/>
                  </a:solidFill>
                  <a:cs typeface="Arial"/>
                </a:rPr>
                <a:t>COO</a:t>
              </a:r>
            </a:p>
          </p:txBody>
        </p:sp>
      </p:grpSp>
      <p:sp>
        <p:nvSpPr>
          <p:cNvPr id="107" name="Rektangel 106"/>
          <p:cNvSpPr/>
          <p:nvPr userDrawn="1"/>
        </p:nvSpPr>
        <p:spPr>
          <a:xfrm>
            <a:off x="827999" y="578100"/>
            <a:ext cx="5718232" cy="646331"/>
          </a:xfrm>
          <a:prstGeom prst="rect">
            <a:avLst/>
          </a:prstGeom>
        </p:spPr>
        <p:txBody>
          <a:bodyPr wrap="none">
            <a:spAutoFit/>
          </a:bodyPr>
          <a:lstStyle/>
          <a:p>
            <a:r>
              <a:rPr lang="sv-SE" sz="3200" kern="1200">
                <a:solidFill>
                  <a:srgbClr val="003C78"/>
                </a:solidFill>
                <a:latin typeface="+mn-lt"/>
                <a:ea typeface="+mn-ea"/>
                <a:cs typeface="+mn-cs"/>
              </a:rPr>
              <a:t>Organisation</a:t>
            </a:r>
            <a:r>
              <a:rPr lang="sv-SE" sz="3600">
                <a:solidFill>
                  <a:srgbClr val="003C78"/>
                </a:solidFill>
              </a:rPr>
              <a:t> – </a:t>
            </a:r>
            <a:r>
              <a:rPr lang="sv-SE" sz="3200" kern="1200">
                <a:solidFill>
                  <a:srgbClr val="003C78"/>
                </a:solidFill>
                <a:latin typeface="+mn-lt"/>
                <a:ea typeface="+mn-ea"/>
                <a:cs typeface="+mn-cs"/>
              </a:rPr>
              <a:t>ERV</a:t>
            </a:r>
            <a:r>
              <a:rPr lang="sv-SE" sz="3600">
                <a:solidFill>
                  <a:srgbClr val="003C78"/>
                </a:solidFill>
              </a:rPr>
              <a:t> </a:t>
            </a:r>
            <a:r>
              <a:rPr lang="sv-SE" sz="3200" kern="1200">
                <a:solidFill>
                  <a:srgbClr val="003C78"/>
                </a:solidFill>
                <a:latin typeface="+mn-lt"/>
                <a:ea typeface="+mn-ea"/>
                <a:cs typeface="+mn-cs"/>
              </a:rPr>
              <a:t>Nordic</a:t>
            </a:r>
          </a:p>
        </p:txBody>
      </p:sp>
    </p:spTree>
    <p:extLst>
      <p:ext uri="{BB962C8B-B14F-4D97-AF65-F5344CB8AC3E}">
        <p14:creationId xmlns:p14="http://schemas.microsoft.com/office/powerpoint/2010/main" val="1577005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 blir ERGO">
    <p:spTree>
      <p:nvGrpSpPr>
        <p:cNvPr id="1" name=""/>
        <p:cNvGrpSpPr/>
        <p:nvPr/>
      </p:nvGrpSpPr>
      <p:grpSpPr>
        <a:xfrm>
          <a:off x="0" y="0"/>
          <a:ext cx="0" cy="0"/>
          <a:chOff x="0" y="0"/>
          <a:chExt cx="0" cy="0"/>
        </a:xfrm>
      </p:grpSpPr>
      <p:sp>
        <p:nvSpPr>
          <p:cNvPr id="2" name="Rektangel 1"/>
          <p:cNvSpPr/>
          <p:nvPr userDrawn="1"/>
        </p:nvSpPr>
        <p:spPr>
          <a:xfrm>
            <a:off x="792000" y="578100"/>
            <a:ext cx="6790385" cy="584775"/>
          </a:xfrm>
          <a:prstGeom prst="rect">
            <a:avLst/>
          </a:prstGeom>
        </p:spPr>
        <p:txBody>
          <a:bodyPr wrap="none">
            <a:spAutoFit/>
          </a:bodyPr>
          <a:lstStyle/>
          <a:p>
            <a:r>
              <a:rPr lang="sv-SE" sz="3200" kern="1200">
                <a:solidFill>
                  <a:srgbClr val="003C78"/>
                </a:solidFill>
                <a:latin typeface="+mn-lt"/>
                <a:ea typeface="+mn-ea"/>
                <a:cs typeface="+mn-cs"/>
              </a:rPr>
              <a:t>ERV byter varumärke till ERGO</a:t>
            </a:r>
          </a:p>
        </p:txBody>
      </p:sp>
      <p:sp>
        <p:nvSpPr>
          <p:cNvPr id="3" name="textruta 2"/>
          <p:cNvSpPr txBox="1"/>
          <p:nvPr userDrawn="1"/>
        </p:nvSpPr>
        <p:spPr>
          <a:xfrm>
            <a:off x="828000" y="1716073"/>
            <a:ext cx="6567600" cy="3370153"/>
          </a:xfrm>
          <a:prstGeom prst="rect">
            <a:avLst/>
          </a:prstGeom>
          <a:noFill/>
        </p:spPr>
        <p:txBody>
          <a:bodyPr wrap="square" rtlCol="0">
            <a:spAutoFit/>
          </a:bodyPr>
          <a:lstStyle/>
          <a:p>
            <a:pPr marL="228600" marR="0" lvl="0" indent="-228600" algn="l" defTabSz="914400" rtl="0" eaLnBrk="1" fontAlgn="auto" latinLnBrk="0" hangingPunct="1">
              <a:lnSpc>
                <a:spcPts val="2400"/>
              </a:lnSpc>
              <a:spcBef>
                <a:spcPts val="1000"/>
              </a:spcBef>
              <a:spcAft>
                <a:spcPts val="1000"/>
              </a:spcAft>
              <a:buClr>
                <a:srgbClr val="003C78"/>
              </a:buClr>
              <a:buSzPct val="120000"/>
              <a:buFont typeface="Wingdings" panose="05000000000000000000" pitchFamily="2" charset="2"/>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Nya </a:t>
            </a:r>
            <a:r>
              <a:rPr kumimoji="0" lang="en-GB"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varumärket</a:t>
            </a:r>
            <a:r>
              <a:rPr kumimoji="0" lang="en-GB"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implementeras</a:t>
            </a:r>
            <a:r>
              <a:rPr kumimoji="0" lang="en-GB"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på</a:t>
            </a:r>
            <a:r>
              <a:rPr kumimoji="0" lang="en-GB"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ERVs </a:t>
            </a:r>
            <a:r>
              <a:rPr kumimoji="0" lang="en-GB"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samtliga</a:t>
            </a:r>
            <a:r>
              <a:rPr kumimoji="0" lang="en-GB"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marknader</a:t>
            </a:r>
            <a:endParaRPr kumimoji="0" lang="en-GB"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ts val="2400"/>
              </a:lnSpc>
              <a:spcBef>
                <a:spcPts val="1000"/>
              </a:spcBef>
              <a:spcAft>
                <a:spcPts val="1000"/>
              </a:spcAft>
              <a:buClr>
                <a:srgbClr val="003C78"/>
              </a:buClr>
              <a:buSzPct val="120000"/>
              <a:buFont typeface="Wingdings" panose="05000000000000000000" pitchFamily="2" charset="2"/>
              <a:buChar char="§"/>
              <a:tabLst/>
              <a:defRPr/>
            </a:pP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Varumärkesbytet</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är</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en</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del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av</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ERGO Insurance Group’s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strategier</a:t>
            </a:r>
            <a:endPar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ts val="2400"/>
              </a:lnSpc>
              <a:spcBef>
                <a:spcPts val="1000"/>
              </a:spcBef>
              <a:spcAft>
                <a:spcPts val="1000"/>
              </a:spcAft>
              <a:buClr>
                <a:srgbClr val="003C78"/>
              </a:buClr>
              <a:buSzPct val="120000"/>
              <a:buFont typeface="Wingdings" panose="05000000000000000000" pitchFamily="2" charset="2"/>
              <a:buChar char="§"/>
              <a:tabLst/>
              <a:defRPr/>
            </a:pPr>
            <a:r>
              <a:rPr kumimoji="0" lang="en-GB"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För</a:t>
            </a:r>
            <a:r>
              <a:rPr kumimoji="0" lang="en-GB"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oss</a:t>
            </a:r>
            <a:r>
              <a:rPr kumimoji="0" lang="en-GB"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i </a:t>
            </a:r>
            <a:r>
              <a:rPr kumimoji="0" lang="en-GB"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Danmark</a:t>
            </a:r>
            <a:r>
              <a:rPr kumimoji="0" lang="en-GB"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och</a:t>
            </a:r>
            <a:r>
              <a:rPr kumimoji="0" lang="en-GB"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Sverige</a:t>
            </a:r>
            <a:r>
              <a:rPr kumimoji="0" lang="en-GB"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sker</a:t>
            </a:r>
            <a:r>
              <a:rPr kumimoji="0" lang="en-GB"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detta</a:t>
            </a:r>
            <a:r>
              <a:rPr kumimoji="0" lang="en-GB"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Q3 2020 </a:t>
            </a:r>
          </a:p>
          <a:p>
            <a:pPr marL="228600" marR="0" lvl="0" indent="-228600" algn="l" defTabSz="914400" rtl="0" eaLnBrk="1" fontAlgn="auto" latinLnBrk="0" hangingPunct="1">
              <a:lnSpc>
                <a:spcPts val="2400"/>
              </a:lnSpc>
              <a:spcBef>
                <a:spcPts val="1000"/>
              </a:spcBef>
              <a:spcAft>
                <a:spcPts val="600"/>
              </a:spcAft>
              <a:buClr>
                <a:srgbClr val="003C78"/>
              </a:buClr>
              <a:buSzPct val="120000"/>
              <a:buFont typeface="Wingdings" panose="05000000000000000000" pitchFamily="2" charset="2"/>
              <a:buChar char="§"/>
              <a:tabLst/>
              <a:defRPr/>
            </a:pP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Det</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kommer</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inte</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påverka</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ERVs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nordiska</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organisation</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produkter</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partnersamarbeten</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eller</a:t>
            </a:r>
            <a:r>
              <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avtal</a:t>
            </a:r>
            <a:endParaRPr kumimoji="0" lang="en-US" sz="1800" b="0" i="0" u="none" strike="noStrike" kern="1200" cap="none" spc="-5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endParaRPr lang="sv-SE"/>
          </a:p>
        </p:txBody>
      </p:sp>
      <p:pic>
        <p:nvPicPr>
          <p:cNvPr id="4" name="Bildobjekt 3"/>
          <p:cNvPicPr>
            <a:picLocks noChangeAspect="1"/>
          </p:cNvPicPr>
          <p:nvPr userDrawn="1"/>
        </p:nvPicPr>
        <p:blipFill>
          <a:blip r:embed="rId2"/>
          <a:stretch>
            <a:fillRect/>
          </a:stretch>
        </p:blipFill>
        <p:spPr>
          <a:xfrm>
            <a:off x="8371766" y="1516520"/>
            <a:ext cx="2289630" cy="1440000"/>
          </a:xfrm>
          <a:prstGeom prst="rect">
            <a:avLst/>
          </a:prstGeom>
        </p:spPr>
      </p:pic>
      <p:pic>
        <p:nvPicPr>
          <p:cNvPr id="5" name="Bildobjekt 4"/>
          <p:cNvPicPr>
            <a:picLocks noChangeAspect="1"/>
          </p:cNvPicPr>
          <p:nvPr userDrawn="1"/>
        </p:nvPicPr>
        <p:blipFill>
          <a:blip r:embed="rId3"/>
          <a:stretch>
            <a:fillRect/>
          </a:stretch>
        </p:blipFill>
        <p:spPr>
          <a:xfrm>
            <a:off x="8375632" y="3344000"/>
            <a:ext cx="2285764" cy="1440000"/>
          </a:xfrm>
          <a:prstGeom prst="rect">
            <a:avLst/>
          </a:prstGeom>
        </p:spPr>
      </p:pic>
    </p:spTree>
    <p:extLst>
      <p:ext uri="{BB962C8B-B14F-4D97-AF65-F5344CB8AC3E}">
        <p14:creationId xmlns:p14="http://schemas.microsoft.com/office/powerpoint/2010/main" val="2598880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1" name="Rektangel 10"/>
          <p:cNvSpPr/>
          <p:nvPr userDrawn="1"/>
        </p:nvSpPr>
        <p:spPr>
          <a:xfrm flipH="1">
            <a:off x="683999" y="558000"/>
            <a:ext cx="4186861" cy="5222625"/>
          </a:xfrm>
          <a:prstGeom prst="rect">
            <a:avLst/>
          </a:prstGeom>
          <a:blipFill dpi="0" rotWithShape="1">
            <a:blip r:embed="rId2" cstate="screen">
              <a:extLst>
                <a:ext uri="{28A0092B-C50C-407E-A947-70E740481C1C}">
                  <a14:useLocalDpi xmlns:a14="http://schemas.microsoft.com/office/drawing/2010/main"/>
                </a:ext>
              </a:extLst>
            </a:blip>
            <a:srcRect/>
            <a:stretch>
              <a:fillRect t="1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ktangel 11"/>
          <p:cNvSpPr/>
          <p:nvPr userDrawn="1"/>
        </p:nvSpPr>
        <p:spPr>
          <a:xfrm>
            <a:off x="4559550" y="540000"/>
            <a:ext cx="314098" cy="5240625"/>
          </a:xfrm>
          <a:prstGeom prst="rect">
            <a:avLst/>
          </a:prstGeom>
          <a:solidFill>
            <a:srgbClr val="CBE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latshållare för text 29"/>
          <p:cNvSpPr>
            <a:spLocks noGrp="1"/>
          </p:cNvSpPr>
          <p:nvPr>
            <p:ph type="body" sz="quarter" idx="56" hasCustomPrompt="1"/>
          </p:nvPr>
        </p:nvSpPr>
        <p:spPr>
          <a:xfrm>
            <a:off x="5052374" y="548808"/>
            <a:ext cx="6410325" cy="809625"/>
          </a:xfrm>
        </p:spPr>
        <p:txBody>
          <a:bodyPr anchor="ctr">
            <a:normAutofit/>
          </a:bodyPr>
          <a:lstStyle>
            <a:lvl1pPr marL="0" indent="0">
              <a:buNone/>
              <a:defRPr sz="3200">
                <a:solidFill>
                  <a:srgbClr val="003C78"/>
                </a:solidFill>
              </a:defRPr>
            </a:lvl1pPr>
            <a:lvl3pPr marL="914400" indent="0">
              <a:buNone/>
              <a:defRPr/>
            </a:lvl3pPr>
          </a:lstStyle>
          <a:p>
            <a:pPr lvl="0"/>
            <a:r>
              <a:rPr lang="sv-SE"/>
              <a:t>Agenda</a:t>
            </a:r>
          </a:p>
        </p:txBody>
      </p:sp>
      <p:sp>
        <p:nvSpPr>
          <p:cNvPr id="19" name="Platshållare för text 2"/>
          <p:cNvSpPr>
            <a:spLocks noGrp="1"/>
          </p:cNvSpPr>
          <p:nvPr>
            <p:ph type="body" sz="quarter" idx="57" hasCustomPrompt="1"/>
          </p:nvPr>
        </p:nvSpPr>
        <p:spPr>
          <a:xfrm>
            <a:off x="5052375" y="1606550"/>
            <a:ext cx="6410964" cy="4810726"/>
          </a:xfrm>
        </p:spPr>
        <p:txBody>
          <a:bodyPr>
            <a:normAutofit/>
          </a:bodyPr>
          <a:lstStyle>
            <a:lvl1pPr marL="342900" indent="-342900">
              <a:lnSpc>
                <a:spcPts val="3200"/>
              </a:lnSpc>
              <a:spcAft>
                <a:spcPts val="0"/>
              </a:spcAft>
              <a:buSzPct val="95000"/>
              <a:buFont typeface="+mj-lt"/>
              <a:buAutoNum type="arabicPeriod"/>
              <a:defRPr sz="2400"/>
            </a:lvl1pPr>
          </a:lstStyle>
          <a:p>
            <a:r>
              <a:rPr lang="sv-SE"/>
              <a:t> Innehåll</a:t>
            </a:r>
          </a:p>
          <a:p>
            <a:r>
              <a:rPr lang="sv-SE"/>
              <a:t> Innehåll</a:t>
            </a:r>
          </a:p>
          <a:p>
            <a:r>
              <a:rPr lang="sv-SE"/>
              <a:t> Innehåll</a:t>
            </a:r>
          </a:p>
          <a:p>
            <a:r>
              <a:rPr lang="sv-SE"/>
              <a:t> Innehåll</a:t>
            </a:r>
          </a:p>
          <a:p>
            <a:r>
              <a:rPr lang="sv-SE"/>
              <a:t> Innehåll</a:t>
            </a:r>
          </a:p>
          <a:p>
            <a:r>
              <a:rPr lang="sv-SE"/>
              <a:t> Innehåll</a:t>
            </a:r>
          </a:p>
          <a:p>
            <a:r>
              <a:rPr lang="sv-SE"/>
              <a:t> Innehåll</a:t>
            </a:r>
          </a:p>
          <a:p>
            <a:r>
              <a:rPr lang="sv-SE"/>
              <a:t> Innehåll</a:t>
            </a:r>
          </a:p>
        </p:txBody>
      </p:sp>
    </p:spTree>
    <p:extLst>
      <p:ext uri="{BB962C8B-B14F-4D97-AF65-F5344CB8AC3E}">
        <p14:creationId xmlns:p14="http://schemas.microsoft.com/office/powerpoint/2010/main" val="955944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RGO Group">
    <p:spTree>
      <p:nvGrpSpPr>
        <p:cNvPr id="1" name=""/>
        <p:cNvGrpSpPr/>
        <p:nvPr/>
      </p:nvGrpSpPr>
      <p:grpSpPr>
        <a:xfrm>
          <a:off x="0" y="0"/>
          <a:ext cx="0" cy="0"/>
          <a:chOff x="0" y="0"/>
          <a:chExt cx="0" cy="0"/>
        </a:xfrm>
      </p:grpSpPr>
      <p:sp>
        <p:nvSpPr>
          <p:cNvPr id="2" name="Rektangel 1"/>
          <p:cNvSpPr/>
          <p:nvPr userDrawn="1"/>
        </p:nvSpPr>
        <p:spPr>
          <a:xfrm>
            <a:off x="828000" y="578100"/>
            <a:ext cx="2792752" cy="646331"/>
          </a:xfrm>
          <a:prstGeom prst="rect">
            <a:avLst/>
          </a:prstGeom>
        </p:spPr>
        <p:txBody>
          <a:bodyPr wrap="none">
            <a:spAutoFit/>
          </a:bodyPr>
          <a:lstStyle/>
          <a:p>
            <a:r>
              <a:rPr lang="sv-SE" sz="3200" kern="1200">
                <a:solidFill>
                  <a:srgbClr val="003C78"/>
                </a:solidFill>
                <a:latin typeface="+mn-lt"/>
                <a:ea typeface="+mn-ea"/>
                <a:cs typeface="+mn-cs"/>
              </a:rPr>
              <a:t>ERGO</a:t>
            </a:r>
            <a:r>
              <a:rPr lang="sv-SE" sz="3600" baseline="0">
                <a:solidFill>
                  <a:srgbClr val="003C78"/>
                </a:solidFill>
              </a:rPr>
              <a:t> </a:t>
            </a:r>
            <a:r>
              <a:rPr lang="sv-SE" sz="3200" kern="1200">
                <a:solidFill>
                  <a:srgbClr val="003C78"/>
                </a:solidFill>
                <a:latin typeface="+mn-lt"/>
                <a:ea typeface="+mn-ea"/>
                <a:cs typeface="+mn-cs"/>
              </a:rPr>
              <a:t>Group</a:t>
            </a:r>
          </a:p>
        </p:txBody>
      </p:sp>
      <p:sp>
        <p:nvSpPr>
          <p:cNvPr id="6" name="Rektangel 5"/>
          <p:cNvSpPr/>
          <p:nvPr userDrawn="1"/>
        </p:nvSpPr>
        <p:spPr>
          <a:xfrm flipH="1">
            <a:off x="934575" y="1259200"/>
            <a:ext cx="10368000" cy="480135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userDrawn="1"/>
        </p:nvSpPr>
        <p:spPr>
          <a:xfrm>
            <a:off x="900000" y="1206840"/>
            <a:ext cx="5883443" cy="486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userDrawn="1"/>
        </p:nvSpPr>
        <p:spPr>
          <a:xfrm>
            <a:off x="1014713" y="3560228"/>
            <a:ext cx="5840730" cy="2308324"/>
          </a:xfrm>
          <a:prstGeom prst="rect">
            <a:avLst/>
          </a:prstGeom>
        </p:spPr>
        <p:txBody>
          <a:bodyPr wrap="square">
            <a:spAutoFit/>
          </a:bodyPr>
          <a:lstStyle/>
          <a:p>
            <a:r>
              <a:rPr lang="sv-SE" sz="1600">
                <a:solidFill>
                  <a:schemeClr val="tx1">
                    <a:lumMod val="75000"/>
                    <a:lumOff val="25000"/>
                  </a:schemeClr>
                </a:solidFill>
              </a:rPr>
              <a:t>ERGO </a:t>
            </a:r>
            <a:r>
              <a:rPr lang="sv-SE" sz="1600" err="1">
                <a:solidFill>
                  <a:schemeClr val="tx1">
                    <a:lumMod val="75000"/>
                    <a:lumOff val="25000"/>
                  </a:schemeClr>
                </a:solidFill>
              </a:rPr>
              <a:t>Reiseversicherung</a:t>
            </a:r>
            <a:r>
              <a:rPr lang="sv-SE" sz="1600">
                <a:solidFill>
                  <a:schemeClr val="tx1">
                    <a:lumMod val="75000"/>
                    <a:lumOff val="25000"/>
                  </a:schemeClr>
                </a:solidFill>
              </a:rPr>
              <a:t> är specialister på rese-säkerhet inom ERGO Insurance Group, en del av München Re, som är en av världens ledande återförsäkrare och riskbärare.</a:t>
            </a:r>
          </a:p>
          <a:p>
            <a:endParaRPr lang="en-US" sz="160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sv-SE"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ERV, numera</a:t>
            </a:r>
            <a:r>
              <a:rPr lang="sv-SE" sz="1600" kern="1200" baseline="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sv-SE"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ERGO </a:t>
            </a:r>
            <a:r>
              <a:rPr lang="sv-SE" sz="1600" err="1">
                <a:solidFill>
                  <a:schemeClr val="tx1">
                    <a:lumMod val="75000"/>
                    <a:lumOff val="25000"/>
                  </a:schemeClr>
                </a:solidFill>
              </a:rPr>
              <a:t>Reiseversicherung</a:t>
            </a:r>
            <a:r>
              <a:rPr lang="sv-SE"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har skrivit reseförsäkringshistoria sedan 1907,</a:t>
            </a:r>
            <a:r>
              <a:rPr lang="sv-SE" sz="1600"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sv-SE"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finns </a:t>
            </a:r>
            <a:r>
              <a:rPr lang="sv-SE" sz="1600" kern="120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represen-terade</a:t>
            </a:r>
            <a:r>
              <a:rPr lang="sv-SE"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i mer än 20 länder</a:t>
            </a:r>
            <a:r>
              <a:rPr lang="sv-SE" sz="1600"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och </a:t>
            </a:r>
            <a:r>
              <a:rPr lang="sv-SE"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är en av Europas ledande försäkringsleverantörer.</a:t>
            </a:r>
          </a:p>
        </p:txBody>
      </p:sp>
      <p:pic>
        <p:nvPicPr>
          <p:cNvPr id="9" name="Bildobjekt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3257" y="1403800"/>
            <a:ext cx="5720186" cy="1714118"/>
          </a:xfrm>
          <a:prstGeom prst="rect">
            <a:avLst/>
          </a:prstGeom>
        </p:spPr>
      </p:pic>
    </p:spTree>
    <p:extLst>
      <p:ext uri="{BB962C8B-B14F-4D97-AF65-F5344CB8AC3E}">
        <p14:creationId xmlns:p14="http://schemas.microsoft.com/office/powerpoint/2010/main" val="581595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RGO Travel Insurance ">
    <p:spTree>
      <p:nvGrpSpPr>
        <p:cNvPr id="1" name=""/>
        <p:cNvGrpSpPr/>
        <p:nvPr/>
      </p:nvGrpSpPr>
      <p:grpSpPr>
        <a:xfrm>
          <a:off x="0" y="0"/>
          <a:ext cx="0" cy="0"/>
          <a:chOff x="0" y="0"/>
          <a:chExt cx="0" cy="0"/>
        </a:xfrm>
      </p:grpSpPr>
      <p:sp>
        <p:nvSpPr>
          <p:cNvPr id="2" name="Rektangel 1"/>
          <p:cNvSpPr/>
          <p:nvPr userDrawn="1"/>
        </p:nvSpPr>
        <p:spPr>
          <a:xfrm>
            <a:off x="828000" y="578100"/>
            <a:ext cx="10121232" cy="646331"/>
          </a:xfrm>
          <a:prstGeom prst="rect">
            <a:avLst/>
          </a:prstGeom>
        </p:spPr>
        <p:txBody>
          <a:bodyPr wrap="none">
            <a:spAutoFit/>
          </a:bodyPr>
          <a:lstStyle/>
          <a:p>
            <a:r>
              <a:rPr lang="sv-SE" sz="3200" kern="1200">
                <a:solidFill>
                  <a:srgbClr val="003C78"/>
                </a:solidFill>
                <a:latin typeface="+mn-lt"/>
                <a:ea typeface="+mn-ea"/>
                <a:cs typeface="+mn-cs"/>
              </a:rPr>
              <a:t>ERGO</a:t>
            </a:r>
            <a:r>
              <a:rPr lang="sv-SE" sz="3600" baseline="0">
                <a:solidFill>
                  <a:srgbClr val="003C78"/>
                </a:solidFill>
              </a:rPr>
              <a:t> </a:t>
            </a:r>
            <a:r>
              <a:rPr lang="sv-SE" sz="3200" kern="1200" err="1">
                <a:solidFill>
                  <a:srgbClr val="003C78"/>
                </a:solidFill>
                <a:latin typeface="+mn-lt"/>
                <a:ea typeface="+mn-ea"/>
                <a:cs typeface="+mn-cs"/>
              </a:rPr>
              <a:t>Travel</a:t>
            </a:r>
            <a:r>
              <a:rPr lang="sv-SE" sz="3600" baseline="0">
                <a:solidFill>
                  <a:srgbClr val="003C78"/>
                </a:solidFill>
              </a:rPr>
              <a:t> </a:t>
            </a:r>
            <a:r>
              <a:rPr lang="sv-SE" sz="3200" kern="1200">
                <a:solidFill>
                  <a:srgbClr val="003C78"/>
                </a:solidFill>
                <a:latin typeface="+mn-lt"/>
                <a:ea typeface="+mn-ea"/>
                <a:cs typeface="+mn-cs"/>
              </a:rPr>
              <a:t>Insurance - internationell närvaro</a:t>
            </a:r>
          </a:p>
        </p:txBody>
      </p:sp>
      <p:pic>
        <p:nvPicPr>
          <p:cNvPr id="10" name="Bildobjekt 9"/>
          <p:cNvPicPr>
            <a:picLocks/>
          </p:cNvPicPr>
          <p:nvPr userDrawn="1"/>
        </p:nvPicPr>
        <p:blipFill rotWithShape="1">
          <a:blip r:embed="rId2">
            <a:extLst>
              <a:ext uri="{28A0092B-C50C-407E-A947-70E740481C1C}">
                <a14:useLocalDpi xmlns:a14="http://schemas.microsoft.com/office/drawing/2010/main" val="0"/>
              </a:ext>
            </a:extLst>
          </a:blip>
          <a:srcRect l="15278" t="3770" r="3851" b="45469"/>
          <a:stretch/>
        </p:blipFill>
        <p:spPr>
          <a:xfrm>
            <a:off x="936000" y="1333570"/>
            <a:ext cx="10368000" cy="4680000"/>
          </a:xfrm>
          <a:prstGeom prst="rect">
            <a:avLst/>
          </a:prstGeom>
        </p:spPr>
      </p:pic>
      <p:grpSp>
        <p:nvGrpSpPr>
          <p:cNvPr id="11" name="Grupp 10"/>
          <p:cNvGrpSpPr/>
          <p:nvPr userDrawn="1"/>
        </p:nvGrpSpPr>
        <p:grpSpPr>
          <a:xfrm>
            <a:off x="267409" y="3021894"/>
            <a:ext cx="11786616" cy="1956816"/>
            <a:chOff x="169164" y="3977640"/>
            <a:chExt cx="11786616" cy="1956816"/>
          </a:xfrm>
        </p:grpSpPr>
        <p:sp>
          <p:nvSpPr>
            <p:cNvPr id="12" name="Rektangel 11"/>
            <p:cNvSpPr/>
            <p:nvPr/>
          </p:nvSpPr>
          <p:spPr>
            <a:xfrm>
              <a:off x="169164" y="3977640"/>
              <a:ext cx="11786616" cy="1956816"/>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p:cNvGrpSpPr/>
            <p:nvPr/>
          </p:nvGrpSpPr>
          <p:grpSpPr>
            <a:xfrm>
              <a:off x="1034716" y="4157207"/>
              <a:ext cx="10099596" cy="1419328"/>
              <a:chOff x="1034716" y="4157207"/>
              <a:chExt cx="10099596" cy="1419328"/>
            </a:xfrm>
          </p:grpSpPr>
          <p:sp>
            <p:nvSpPr>
              <p:cNvPr id="14" name="object 4"/>
              <p:cNvSpPr txBox="1"/>
              <p:nvPr/>
            </p:nvSpPr>
            <p:spPr>
              <a:xfrm>
                <a:off x="1034716" y="4159710"/>
                <a:ext cx="1360170" cy="197490"/>
              </a:xfrm>
              <a:prstGeom prst="rect">
                <a:avLst/>
              </a:prstGeom>
            </p:spPr>
            <p:txBody>
              <a:bodyPr vert="horz" wrap="square" lIns="0" tIns="12700" rIns="0" bIns="0" rtlCol="0">
                <a:spAutoFit/>
              </a:bodyPr>
              <a:lstStyle/>
              <a:p>
                <a:r>
                  <a:rPr lang="en-GB" sz="1200" b="1" spc="-20" err="1">
                    <a:solidFill>
                      <a:schemeClr val="tx1">
                        <a:lumMod val="75000"/>
                        <a:lumOff val="25000"/>
                      </a:schemeClr>
                    </a:solidFill>
                    <a:latin typeface="Verdana"/>
                    <a:cs typeface="Verdana"/>
                  </a:rPr>
                  <a:t>Dotterbolag</a:t>
                </a:r>
                <a:endParaRPr lang="de-DE" sz="1100" b="1" spc="-20">
                  <a:solidFill>
                    <a:schemeClr val="tx1">
                      <a:lumMod val="75000"/>
                      <a:lumOff val="25000"/>
                    </a:schemeClr>
                  </a:solidFill>
                  <a:latin typeface="Verdana"/>
                  <a:cs typeface="Verdana"/>
                </a:endParaRPr>
              </a:p>
            </p:txBody>
          </p:sp>
          <p:sp>
            <p:nvSpPr>
              <p:cNvPr id="15" name="object 6"/>
              <p:cNvSpPr txBox="1"/>
              <p:nvPr/>
            </p:nvSpPr>
            <p:spPr>
              <a:xfrm>
                <a:off x="1058529" y="4654065"/>
                <a:ext cx="1594293" cy="592470"/>
              </a:xfrm>
              <a:prstGeom prst="rect">
                <a:avLst/>
              </a:prstGeom>
            </p:spPr>
            <p:txBody>
              <a:bodyPr vert="horz" wrap="square" lIns="0" tIns="12700" rIns="0" bIns="0" rtlCol="0">
                <a:spAutoFit/>
              </a:bodyPr>
              <a:lstStyle/>
              <a:p>
                <a:pPr marL="12700" marR="5080">
                  <a:spcBef>
                    <a:spcPts val="100"/>
                  </a:spcBef>
                </a:pPr>
                <a:r>
                  <a:rPr lang="de-DE" sz="1200" spc="-20" err="1">
                    <a:solidFill>
                      <a:schemeClr val="tx1">
                        <a:lumMod val="75000"/>
                        <a:lumOff val="25000"/>
                      </a:schemeClr>
                    </a:solidFill>
                    <a:latin typeface="Verdana"/>
                    <a:cs typeface="Verdana"/>
                  </a:rPr>
                  <a:t>Tjeckien</a:t>
                </a:r>
                <a:endParaRPr lang="de-DE" sz="1200" spc="-20">
                  <a:solidFill>
                    <a:schemeClr val="tx1">
                      <a:lumMod val="75000"/>
                      <a:lumOff val="25000"/>
                    </a:schemeClr>
                  </a:solidFill>
                  <a:latin typeface="Verdana"/>
                  <a:cs typeface="Verdana"/>
                </a:endParaRPr>
              </a:p>
              <a:p>
                <a:pPr marL="12700" marR="5080">
                  <a:spcBef>
                    <a:spcPts val="100"/>
                  </a:spcBef>
                </a:pPr>
                <a:r>
                  <a:rPr sz="1200" spc="-20">
                    <a:solidFill>
                      <a:schemeClr val="tx1">
                        <a:lumMod val="75000"/>
                        <a:lumOff val="25000"/>
                      </a:schemeClr>
                    </a:solidFill>
                    <a:latin typeface="Verdana"/>
                    <a:cs typeface="Verdana"/>
                  </a:rPr>
                  <a:t>D</a:t>
                </a:r>
                <a:r>
                  <a:rPr lang="sv-SE" sz="1200" spc="-20">
                    <a:solidFill>
                      <a:schemeClr val="tx1">
                        <a:lumMod val="75000"/>
                        <a:lumOff val="25000"/>
                      </a:schemeClr>
                    </a:solidFill>
                    <a:latin typeface="Verdana"/>
                    <a:cs typeface="Verdana"/>
                  </a:rPr>
                  <a:t>a</a:t>
                </a:r>
                <a:r>
                  <a:rPr lang="de-DE" sz="1200" spc="-20" err="1">
                    <a:solidFill>
                      <a:schemeClr val="tx1">
                        <a:lumMod val="75000"/>
                        <a:lumOff val="25000"/>
                      </a:schemeClr>
                    </a:solidFill>
                    <a:latin typeface="Verdana"/>
                    <a:cs typeface="Verdana"/>
                  </a:rPr>
                  <a:t>nmark</a:t>
                </a:r>
                <a:r>
                  <a:rPr sz="1200" spc="-20">
                    <a:solidFill>
                      <a:schemeClr val="tx1">
                        <a:lumMod val="75000"/>
                        <a:lumOff val="25000"/>
                      </a:schemeClr>
                    </a:solidFill>
                    <a:latin typeface="Verdana"/>
                    <a:cs typeface="Verdana"/>
                  </a:rPr>
                  <a:t> </a:t>
                </a:r>
                <a:endParaRPr lang="sv-SE" sz="1200" spc="-20">
                  <a:solidFill>
                    <a:schemeClr val="tx1">
                      <a:lumMod val="75000"/>
                      <a:lumOff val="25000"/>
                    </a:schemeClr>
                  </a:solidFill>
                  <a:latin typeface="Verdana"/>
                  <a:cs typeface="Verdana"/>
                </a:endParaRPr>
              </a:p>
              <a:p>
                <a:pPr marL="12700" marR="5080">
                  <a:spcBef>
                    <a:spcPts val="100"/>
                  </a:spcBef>
                </a:pPr>
                <a:r>
                  <a:rPr lang="sv-SE" sz="1200" spc="-20">
                    <a:solidFill>
                      <a:schemeClr val="tx1">
                        <a:lumMod val="75000"/>
                        <a:lumOff val="25000"/>
                      </a:schemeClr>
                    </a:solidFill>
                    <a:latin typeface="Verdana"/>
                    <a:cs typeface="Verdana"/>
                  </a:rPr>
                  <a:t>Ryssland</a:t>
                </a:r>
                <a:endParaRPr sz="1200">
                  <a:solidFill>
                    <a:schemeClr val="tx1">
                      <a:lumMod val="75000"/>
                      <a:lumOff val="25000"/>
                    </a:schemeClr>
                  </a:solidFill>
                  <a:latin typeface="Verdana"/>
                  <a:cs typeface="Verdana"/>
                </a:endParaRPr>
              </a:p>
            </p:txBody>
          </p:sp>
          <p:sp>
            <p:nvSpPr>
              <p:cNvPr id="16" name="object 8"/>
              <p:cNvSpPr txBox="1"/>
              <p:nvPr/>
            </p:nvSpPr>
            <p:spPr>
              <a:xfrm>
                <a:off x="2894379" y="4157207"/>
                <a:ext cx="1050925" cy="197490"/>
              </a:xfrm>
              <a:prstGeom prst="rect">
                <a:avLst/>
              </a:prstGeom>
            </p:spPr>
            <p:txBody>
              <a:bodyPr vert="horz" wrap="square" lIns="0" tIns="12700" rIns="0" bIns="0" rtlCol="0">
                <a:spAutoFit/>
              </a:bodyPr>
              <a:lstStyle/>
              <a:p>
                <a:pPr marL="12700">
                  <a:spcBef>
                    <a:spcPts val="100"/>
                  </a:spcBef>
                </a:pPr>
                <a:r>
                  <a:rPr lang="de-DE" sz="1200" b="1" spc="-20" err="1">
                    <a:solidFill>
                      <a:schemeClr val="tx1">
                        <a:lumMod val="75000"/>
                        <a:lumOff val="25000"/>
                      </a:schemeClr>
                    </a:solidFill>
                    <a:latin typeface="Verdana"/>
                    <a:cs typeface="Verdana"/>
                  </a:rPr>
                  <a:t>Filialer</a:t>
                </a:r>
                <a:endParaRPr sz="1000" b="1">
                  <a:solidFill>
                    <a:schemeClr val="tx1">
                      <a:lumMod val="75000"/>
                      <a:lumOff val="25000"/>
                    </a:schemeClr>
                  </a:solidFill>
                  <a:latin typeface="Verdana"/>
                  <a:cs typeface="Verdana"/>
                </a:endParaRPr>
              </a:p>
            </p:txBody>
          </p:sp>
          <p:sp>
            <p:nvSpPr>
              <p:cNvPr id="17" name="object 10"/>
              <p:cNvSpPr txBox="1"/>
              <p:nvPr/>
            </p:nvSpPr>
            <p:spPr>
              <a:xfrm>
                <a:off x="2894379" y="4632687"/>
                <a:ext cx="1763645" cy="943848"/>
              </a:xfrm>
              <a:prstGeom prst="rect">
                <a:avLst/>
              </a:prstGeom>
            </p:spPr>
            <p:txBody>
              <a:bodyPr vert="horz" wrap="square" lIns="0" tIns="12700" rIns="0" bIns="0" rtlCol="0">
                <a:spAutoFit/>
              </a:bodyPr>
              <a:lstStyle/>
              <a:p>
                <a:pPr marL="12700" marR="5715">
                  <a:spcBef>
                    <a:spcPts val="100"/>
                  </a:spcBef>
                </a:pPr>
                <a:r>
                  <a:rPr lang="sv-SE" sz="1200" spc="-15">
                    <a:solidFill>
                      <a:schemeClr val="tx1">
                        <a:lumMod val="75000"/>
                        <a:lumOff val="25000"/>
                      </a:schemeClr>
                    </a:solidFill>
                    <a:latin typeface="Verdana"/>
                    <a:cs typeface="Verdana"/>
                  </a:rPr>
                  <a:t>Italien</a:t>
                </a:r>
                <a:endParaRPr lang="de-DE" sz="1200" spc="-15">
                  <a:solidFill>
                    <a:schemeClr val="tx1">
                      <a:lumMod val="75000"/>
                      <a:lumOff val="25000"/>
                    </a:schemeClr>
                  </a:solidFill>
                  <a:latin typeface="Verdana"/>
                  <a:cs typeface="Verdana"/>
                </a:endParaRPr>
              </a:p>
              <a:p>
                <a:pPr marL="12700" marR="5715">
                  <a:spcBef>
                    <a:spcPts val="100"/>
                  </a:spcBef>
                </a:pPr>
                <a:r>
                  <a:rPr lang="sv-SE" sz="1200" spc="-15">
                    <a:solidFill>
                      <a:schemeClr val="tx1">
                        <a:lumMod val="75000"/>
                        <a:lumOff val="25000"/>
                      </a:schemeClr>
                    </a:solidFill>
                    <a:latin typeface="Verdana"/>
                    <a:cs typeface="Verdana"/>
                  </a:rPr>
                  <a:t>Spanien</a:t>
                </a:r>
                <a:r>
                  <a:rPr sz="1200" spc="-15">
                    <a:solidFill>
                      <a:schemeClr val="tx1">
                        <a:lumMod val="75000"/>
                        <a:lumOff val="25000"/>
                      </a:schemeClr>
                    </a:solidFill>
                    <a:latin typeface="Verdana"/>
                    <a:cs typeface="Verdana"/>
                  </a:rPr>
                  <a:t> </a:t>
                </a:r>
                <a:endParaRPr lang="de-DE" sz="1200" spc="-15">
                  <a:solidFill>
                    <a:schemeClr val="tx1">
                      <a:lumMod val="75000"/>
                      <a:lumOff val="25000"/>
                    </a:schemeClr>
                  </a:solidFill>
                  <a:latin typeface="Verdana"/>
                  <a:cs typeface="Verdana"/>
                </a:endParaRPr>
              </a:p>
              <a:p>
                <a:pPr marL="12700" marR="5715">
                  <a:spcBef>
                    <a:spcPts val="100"/>
                  </a:spcBef>
                </a:pPr>
                <a:r>
                  <a:rPr sz="1200" spc="-20">
                    <a:solidFill>
                      <a:schemeClr val="tx1">
                        <a:lumMod val="75000"/>
                        <a:lumOff val="25000"/>
                      </a:schemeClr>
                    </a:solidFill>
                    <a:latin typeface="Verdana"/>
                    <a:cs typeface="Verdana"/>
                  </a:rPr>
                  <a:t>Pol</a:t>
                </a:r>
                <a:r>
                  <a:rPr lang="de-DE" sz="1200" spc="-20">
                    <a:solidFill>
                      <a:schemeClr val="tx1">
                        <a:lumMod val="75000"/>
                        <a:lumOff val="25000"/>
                      </a:schemeClr>
                    </a:solidFill>
                    <a:latin typeface="Verdana"/>
                    <a:cs typeface="Verdana"/>
                  </a:rPr>
                  <a:t>en</a:t>
                </a:r>
              </a:p>
              <a:p>
                <a:pPr marL="12700" marR="5715">
                  <a:spcBef>
                    <a:spcPts val="100"/>
                  </a:spcBef>
                </a:pPr>
                <a:r>
                  <a:rPr lang="de-DE" sz="1200" spc="-70" err="1">
                    <a:solidFill>
                      <a:schemeClr val="tx1">
                        <a:lumMod val="75000"/>
                        <a:lumOff val="25000"/>
                      </a:schemeClr>
                    </a:solidFill>
                    <a:latin typeface="Verdana"/>
                    <a:cs typeface="Verdana"/>
                  </a:rPr>
                  <a:t>Sverige</a:t>
                </a:r>
                <a:r>
                  <a:rPr lang="de-DE" sz="1200" spc="-70" baseline="0">
                    <a:solidFill>
                      <a:schemeClr val="tx1">
                        <a:lumMod val="75000"/>
                        <a:lumOff val="25000"/>
                      </a:schemeClr>
                    </a:solidFill>
                    <a:latin typeface="Verdana"/>
                    <a:cs typeface="Verdana"/>
                  </a:rPr>
                  <a:t> </a:t>
                </a:r>
                <a:r>
                  <a:rPr lang="de-DE" sz="1200" spc="-70">
                    <a:solidFill>
                      <a:schemeClr val="tx1">
                        <a:lumMod val="75000"/>
                        <a:lumOff val="25000"/>
                      </a:schemeClr>
                    </a:solidFill>
                    <a:latin typeface="Verdana"/>
                    <a:cs typeface="Verdana"/>
                  </a:rPr>
                  <a:t>(Dansk</a:t>
                </a:r>
                <a:r>
                  <a:rPr lang="de-DE" sz="1200" spc="-70" baseline="0">
                    <a:solidFill>
                      <a:schemeClr val="tx1">
                        <a:lumMod val="75000"/>
                        <a:lumOff val="25000"/>
                      </a:schemeClr>
                    </a:solidFill>
                    <a:latin typeface="Verdana"/>
                    <a:cs typeface="Verdana"/>
                  </a:rPr>
                  <a:t> </a:t>
                </a:r>
                <a:r>
                  <a:rPr lang="de-DE" sz="1200" spc="-70" baseline="0" err="1">
                    <a:solidFill>
                      <a:schemeClr val="tx1">
                        <a:lumMod val="75000"/>
                        <a:lumOff val="25000"/>
                      </a:schemeClr>
                    </a:solidFill>
                    <a:latin typeface="Verdana"/>
                    <a:cs typeface="Verdana"/>
                  </a:rPr>
                  <a:t>filial</a:t>
                </a:r>
                <a:r>
                  <a:rPr lang="de-DE" sz="1200" spc="-70">
                    <a:solidFill>
                      <a:schemeClr val="bg1">
                        <a:lumMod val="50000"/>
                      </a:schemeClr>
                    </a:solidFill>
                    <a:latin typeface="Verdana"/>
                    <a:cs typeface="Verdana"/>
                  </a:rPr>
                  <a:t>)</a:t>
                </a:r>
                <a:endParaRPr sz="1200" spc="-70">
                  <a:solidFill>
                    <a:schemeClr val="bg1">
                      <a:lumMod val="50000"/>
                    </a:schemeClr>
                  </a:solidFill>
                  <a:latin typeface="Verdana"/>
                  <a:cs typeface="Verdana"/>
                </a:endParaRPr>
              </a:p>
              <a:p>
                <a:pPr marL="12700" marR="5080"/>
                <a:endParaRPr sz="1000">
                  <a:solidFill>
                    <a:prstClr val="black"/>
                  </a:solidFill>
                  <a:latin typeface="Verdana"/>
                  <a:cs typeface="Verdana"/>
                </a:endParaRPr>
              </a:p>
            </p:txBody>
          </p:sp>
          <p:sp>
            <p:nvSpPr>
              <p:cNvPr id="18" name="object 12"/>
              <p:cNvSpPr txBox="1"/>
              <p:nvPr/>
            </p:nvSpPr>
            <p:spPr>
              <a:xfrm>
                <a:off x="4707246" y="4157207"/>
                <a:ext cx="2041026" cy="382156"/>
              </a:xfrm>
              <a:prstGeom prst="rect">
                <a:avLst/>
              </a:prstGeom>
            </p:spPr>
            <p:txBody>
              <a:bodyPr vert="horz" wrap="square" lIns="0" tIns="12700" rIns="0" bIns="0" rtlCol="0">
                <a:spAutoFit/>
              </a:bodyPr>
              <a:lstStyle/>
              <a:p>
                <a:r>
                  <a:rPr lang="en-GB" sz="1200" b="1" spc="5" err="1">
                    <a:solidFill>
                      <a:schemeClr val="tx1">
                        <a:lumMod val="75000"/>
                        <a:lumOff val="25000"/>
                      </a:schemeClr>
                    </a:solidFill>
                    <a:latin typeface="Verdana"/>
                    <a:cs typeface="Verdana"/>
                  </a:rPr>
                  <a:t>Sälj</a:t>
                </a:r>
                <a:r>
                  <a:rPr lang="en-GB" sz="1200" b="1" spc="5">
                    <a:solidFill>
                      <a:schemeClr val="tx1">
                        <a:lumMod val="75000"/>
                        <a:lumOff val="25000"/>
                      </a:schemeClr>
                    </a:solidFill>
                    <a:latin typeface="Verdana"/>
                    <a:cs typeface="Verdana"/>
                  </a:rPr>
                  <a:t>- </a:t>
                </a:r>
                <a:r>
                  <a:rPr lang="en-GB" sz="1200" b="1" spc="5" err="1">
                    <a:solidFill>
                      <a:schemeClr val="tx1">
                        <a:lumMod val="75000"/>
                        <a:lumOff val="25000"/>
                      </a:schemeClr>
                    </a:solidFill>
                    <a:latin typeface="Verdana"/>
                    <a:cs typeface="Verdana"/>
                  </a:rPr>
                  <a:t>och</a:t>
                </a:r>
                <a:r>
                  <a:rPr lang="en-GB" sz="1200" b="1" spc="5" baseline="0">
                    <a:solidFill>
                      <a:schemeClr val="tx1">
                        <a:lumMod val="75000"/>
                        <a:lumOff val="25000"/>
                      </a:schemeClr>
                    </a:solidFill>
                    <a:latin typeface="Verdana"/>
                    <a:cs typeface="Verdana"/>
                  </a:rPr>
                  <a:t> </a:t>
                </a:r>
                <a:r>
                  <a:rPr lang="en-GB" sz="1200" b="1" spc="5" err="1">
                    <a:solidFill>
                      <a:schemeClr val="tx1">
                        <a:lumMod val="75000"/>
                        <a:lumOff val="25000"/>
                      </a:schemeClr>
                    </a:solidFill>
                    <a:latin typeface="Verdana"/>
                    <a:cs typeface="Verdana"/>
                  </a:rPr>
                  <a:t>representa-tionskontor</a:t>
                </a:r>
                <a:endParaRPr lang="de-DE" sz="1200" b="1" spc="5">
                  <a:solidFill>
                    <a:schemeClr val="tx1">
                      <a:lumMod val="75000"/>
                      <a:lumOff val="25000"/>
                    </a:schemeClr>
                  </a:solidFill>
                  <a:latin typeface="Verdana"/>
                  <a:cs typeface="Verdana"/>
                </a:endParaRPr>
              </a:p>
            </p:txBody>
          </p:sp>
          <p:sp>
            <p:nvSpPr>
              <p:cNvPr id="19" name="object 14"/>
              <p:cNvSpPr txBox="1"/>
              <p:nvPr/>
            </p:nvSpPr>
            <p:spPr>
              <a:xfrm>
                <a:off x="4707246" y="4629366"/>
                <a:ext cx="2443806" cy="905376"/>
              </a:xfrm>
              <a:prstGeom prst="rect">
                <a:avLst/>
              </a:prstGeom>
            </p:spPr>
            <p:txBody>
              <a:bodyPr vert="horz" wrap="square" lIns="0" tIns="12700" rIns="0" bIns="0" rtlCol="0">
                <a:spAutoFit/>
              </a:bodyPr>
              <a:lstStyle/>
              <a:p>
                <a:pPr marL="12700" marR="613410">
                  <a:spcBef>
                    <a:spcPts val="100"/>
                  </a:spcBef>
                </a:pPr>
                <a:r>
                  <a:rPr lang="sv-SE" sz="1200" spc="-20">
                    <a:solidFill>
                      <a:schemeClr val="tx1">
                        <a:lumMod val="75000"/>
                        <a:lumOff val="25000"/>
                      </a:schemeClr>
                    </a:solidFill>
                    <a:latin typeface="Verdana"/>
                    <a:cs typeface="Verdana"/>
                  </a:rPr>
                  <a:t>Kina, </a:t>
                </a:r>
                <a:r>
                  <a:rPr sz="1200" spc="-15" err="1">
                    <a:solidFill>
                      <a:schemeClr val="tx1">
                        <a:lumMod val="75000"/>
                        <a:lumOff val="25000"/>
                      </a:schemeClr>
                    </a:solidFill>
                    <a:latin typeface="Verdana"/>
                    <a:cs typeface="Verdana"/>
                  </a:rPr>
                  <a:t>Mexi</a:t>
                </a:r>
                <a:r>
                  <a:rPr lang="sv-SE" sz="1200" spc="-15">
                    <a:solidFill>
                      <a:schemeClr val="tx1">
                        <a:lumMod val="75000"/>
                        <a:lumOff val="25000"/>
                      </a:schemeClr>
                    </a:solidFill>
                    <a:latin typeface="Verdana"/>
                    <a:cs typeface="Verdana"/>
                  </a:rPr>
                  <a:t>k</a:t>
                </a:r>
                <a:r>
                  <a:rPr sz="1200" spc="-15">
                    <a:solidFill>
                      <a:schemeClr val="tx1">
                        <a:lumMod val="75000"/>
                        <a:lumOff val="25000"/>
                      </a:schemeClr>
                    </a:solidFill>
                    <a:latin typeface="Verdana"/>
                    <a:cs typeface="Verdana"/>
                  </a:rPr>
                  <a:t>o</a:t>
                </a:r>
                <a:r>
                  <a:rPr lang="sv-SE" sz="1200" spc="-15">
                    <a:solidFill>
                      <a:schemeClr val="tx1">
                        <a:lumMod val="75000"/>
                        <a:lumOff val="25000"/>
                      </a:schemeClr>
                    </a:solidFill>
                    <a:latin typeface="Verdana"/>
                    <a:cs typeface="Verdana"/>
                  </a:rPr>
                  <a:t>,</a:t>
                </a:r>
                <a:r>
                  <a:rPr lang="sv-SE" sz="1200" spc="-15" baseline="0">
                    <a:solidFill>
                      <a:schemeClr val="tx1">
                        <a:lumMod val="75000"/>
                        <a:lumOff val="25000"/>
                      </a:schemeClr>
                    </a:solidFill>
                    <a:latin typeface="Verdana"/>
                    <a:cs typeface="Verdana"/>
                  </a:rPr>
                  <a:t> </a:t>
                </a:r>
                <a:r>
                  <a:rPr sz="1200" spc="-20">
                    <a:solidFill>
                      <a:schemeClr val="tx1">
                        <a:lumMod val="75000"/>
                        <a:lumOff val="25000"/>
                      </a:schemeClr>
                    </a:solidFill>
                    <a:latin typeface="Verdana"/>
                    <a:cs typeface="Verdana"/>
                  </a:rPr>
                  <a:t>Thailand  T</a:t>
                </a:r>
                <a:r>
                  <a:rPr lang="de-DE" sz="1200" spc="-20" err="1">
                    <a:solidFill>
                      <a:schemeClr val="tx1">
                        <a:lumMod val="75000"/>
                        <a:lumOff val="25000"/>
                      </a:schemeClr>
                    </a:solidFill>
                    <a:latin typeface="Verdana"/>
                    <a:cs typeface="Verdana"/>
                  </a:rPr>
                  <a:t>urkiet</a:t>
                </a:r>
                <a:r>
                  <a:rPr lang="de-DE" sz="1200" spc="-20">
                    <a:solidFill>
                      <a:schemeClr val="tx1">
                        <a:lumMod val="75000"/>
                        <a:lumOff val="25000"/>
                      </a:schemeClr>
                    </a:solidFill>
                    <a:latin typeface="Verdana"/>
                    <a:cs typeface="Verdana"/>
                  </a:rPr>
                  <a:t>, </a:t>
                </a:r>
                <a:r>
                  <a:rPr sz="1200" spc="-25">
                    <a:solidFill>
                      <a:schemeClr val="tx1">
                        <a:lumMod val="75000"/>
                        <a:lumOff val="25000"/>
                      </a:schemeClr>
                    </a:solidFill>
                    <a:latin typeface="Verdana"/>
                    <a:cs typeface="Verdana"/>
                  </a:rPr>
                  <a:t>USA</a:t>
                </a:r>
                <a:r>
                  <a:rPr lang="sv-SE" sz="1200" spc="-25">
                    <a:solidFill>
                      <a:schemeClr val="tx1">
                        <a:lumMod val="75000"/>
                        <a:lumOff val="25000"/>
                      </a:schemeClr>
                    </a:solidFill>
                    <a:latin typeface="Verdana"/>
                    <a:cs typeface="Verdana"/>
                  </a:rPr>
                  <a:t>, </a:t>
                </a:r>
                <a:r>
                  <a:rPr lang="sv-SE" sz="1200" spc="-15">
                    <a:solidFill>
                      <a:schemeClr val="tx1">
                        <a:lumMod val="75000"/>
                        <a:lumOff val="25000"/>
                      </a:schemeClr>
                    </a:solidFill>
                    <a:cs typeface="Verdana"/>
                  </a:rPr>
                  <a:t>Singapore</a:t>
                </a:r>
                <a:endParaRPr sz="1200">
                  <a:solidFill>
                    <a:schemeClr val="tx1">
                      <a:lumMod val="75000"/>
                      <a:lumOff val="25000"/>
                    </a:schemeClr>
                  </a:solidFill>
                  <a:latin typeface="Verdana"/>
                  <a:cs typeface="Verdana"/>
                </a:endParaRPr>
              </a:p>
              <a:p>
                <a:pPr marL="12700" marR="5080"/>
                <a:r>
                  <a:rPr sz="1200" spc="-20" err="1">
                    <a:solidFill>
                      <a:schemeClr val="tx1">
                        <a:lumMod val="75000"/>
                        <a:lumOff val="25000"/>
                      </a:schemeClr>
                    </a:solidFill>
                    <a:latin typeface="Verdana"/>
                    <a:cs typeface="Verdana"/>
                  </a:rPr>
                  <a:t>Hongkong</a:t>
                </a:r>
                <a:r>
                  <a:rPr sz="1200" spc="-285">
                    <a:solidFill>
                      <a:schemeClr val="tx1">
                        <a:lumMod val="75000"/>
                        <a:lumOff val="25000"/>
                      </a:schemeClr>
                    </a:solidFill>
                    <a:latin typeface="Verdana"/>
                    <a:cs typeface="Verdana"/>
                  </a:rPr>
                  <a:t> </a:t>
                </a:r>
                <a:r>
                  <a:rPr sz="1200">
                    <a:solidFill>
                      <a:schemeClr val="tx1">
                        <a:lumMod val="75000"/>
                        <a:lumOff val="25000"/>
                      </a:schemeClr>
                    </a:solidFill>
                    <a:latin typeface="Verdana"/>
                    <a:cs typeface="Verdana"/>
                  </a:rPr>
                  <a:t>/</a:t>
                </a:r>
                <a:r>
                  <a:rPr sz="1200" spc="-40">
                    <a:solidFill>
                      <a:schemeClr val="tx1">
                        <a:lumMod val="75000"/>
                        <a:lumOff val="25000"/>
                      </a:schemeClr>
                    </a:solidFill>
                    <a:latin typeface="Verdana"/>
                    <a:cs typeface="Verdana"/>
                  </a:rPr>
                  <a:t>Taiwan</a:t>
                </a:r>
                <a:r>
                  <a:rPr lang="sv-SE" sz="1200" spc="-40">
                    <a:solidFill>
                      <a:schemeClr val="tx1">
                        <a:lumMod val="75000"/>
                        <a:lumOff val="25000"/>
                      </a:schemeClr>
                    </a:solidFill>
                    <a:latin typeface="Verdana"/>
                    <a:cs typeface="Verdana"/>
                  </a:rPr>
                  <a:t>,</a:t>
                </a:r>
              </a:p>
              <a:p>
                <a:pPr marL="12700" marR="5080"/>
                <a:r>
                  <a:rPr lang="sv-SE" sz="1200" spc="-50" err="1">
                    <a:solidFill>
                      <a:schemeClr val="tx1">
                        <a:lumMod val="75000"/>
                        <a:lumOff val="25000"/>
                      </a:schemeClr>
                    </a:solidFill>
                    <a:cs typeface="Verdana"/>
                  </a:rPr>
                  <a:t>Storbritanien</a:t>
                </a:r>
                <a:r>
                  <a:rPr lang="sv-SE" sz="1200" spc="-50">
                    <a:solidFill>
                      <a:schemeClr val="tx1">
                        <a:lumMod val="75000"/>
                        <a:lumOff val="25000"/>
                      </a:schemeClr>
                    </a:solidFill>
                    <a:cs typeface="Verdana"/>
                  </a:rPr>
                  <a:t> (inkl. Irland)  </a:t>
                </a:r>
              </a:p>
              <a:p>
                <a:pPr marL="12700" marR="5080"/>
                <a:endParaRPr sz="1000">
                  <a:solidFill>
                    <a:prstClr val="black"/>
                  </a:solidFill>
                  <a:latin typeface="Verdana"/>
                  <a:cs typeface="Verdana"/>
                </a:endParaRPr>
              </a:p>
            </p:txBody>
          </p:sp>
          <p:sp>
            <p:nvSpPr>
              <p:cNvPr id="20" name="object 16"/>
              <p:cNvSpPr txBox="1"/>
              <p:nvPr/>
            </p:nvSpPr>
            <p:spPr>
              <a:xfrm>
                <a:off x="7466329" y="4165097"/>
                <a:ext cx="2000452" cy="197490"/>
              </a:xfrm>
              <a:prstGeom prst="rect">
                <a:avLst/>
              </a:prstGeom>
            </p:spPr>
            <p:txBody>
              <a:bodyPr vert="horz" wrap="square" lIns="0" tIns="12700" rIns="0" bIns="0" rtlCol="0">
                <a:spAutoFit/>
              </a:bodyPr>
              <a:lstStyle/>
              <a:p>
                <a:r>
                  <a:rPr lang="en-GB" sz="1200" b="1" spc="-15" err="1">
                    <a:solidFill>
                      <a:schemeClr val="tx1">
                        <a:lumMod val="75000"/>
                        <a:lumOff val="25000"/>
                      </a:schemeClr>
                    </a:solidFill>
                    <a:latin typeface="Verdana"/>
                    <a:cs typeface="Verdana"/>
                  </a:rPr>
                  <a:t>Minoritesägare</a:t>
                </a:r>
                <a:endParaRPr lang="de-DE" sz="1200" b="1" spc="-15">
                  <a:solidFill>
                    <a:schemeClr val="tx1">
                      <a:lumMod val="75000"/>
                      <a:lumOff val="25000"/>
                    </a:schemeClr>
                  </a:solidFill>
                  <a:latin typeface="Verdana"/>
                  <a:cs typeface="Verdana"/>
                </a:endParaRPr>
              </a:p>
            </p:txBody>
          </p:sp>
          <p:sp>
            <p:nvSpPr>
              <p:cNvPr id="21" name="object 18"/>
              <p:cNvSpPr txBox="1"/>
              <p:nvPr/>
            </p:nvSpPr>
            <p:spPr>
              <a:xfrm>
                <a:off x="7471995" y="4614405"/>
                <a:ext cx="1181100" cy="394980"/>
              </a:xfrm>
              <a:prstGeom prst="rect">
                <a:avLst/>
              </a:prstGeom>
            </p:spPr>
            <p:txBody>
              <a:bodyPr vert="horz" wrap="square" lIns="0" tIns="12700" rIns="0" bIns="0" rtlCol="0">
                <a:spAutoFit/>
              </a:bodyPr>
              <a:lstStyle/>
              <a:p>
                <a:pPr marL="12700" marR="5080">
                  <a:spcBef>
                    <a:spcPts val="100"/>
                  </a:spcBef>
                </a:pPr>
                <a:r>
                  <a:rPr lang="de-DE" sz="1200" spc="-20" err="1">
                    <a:solidFill>
                      <a:schemeClr val="tx1">
                        <a:lumMod val="75000"/>
                        <a:lumOff val="25000"/>
                      </a:schemeClr>
                    </a:solidFill>
                    <a:latin typeface="Verdana"/>
                    <a:cs typeface="Verdana"/>
                  </a:rPr>
                  <a:t>Österrike</a:t>
                </a:r>
                <a:r>
                  <a:rPr sz="1200" spc="-20">
                    <a:solidFill>
                      <a:schemeClr val="tx1">
                        <a:lumMod val="75000"/>
                        <a:lumOff val="25000"/>
                      </a:schemeClr>
                    </a:solidFill>
                    <a:latin typeface="Verdana"/>
                    <a:cs typeface="Verdana"/>
                  </a:rPr>
                  <a:t> </a:t>
                </a:r>
                <a:endParaRPr lang="de-DE" sz="1200" spc="-20">
                  <a:solidFill>
                    <a:schemeClr val="tx1">
                      <a:lumMod val="75000"/>
                      <a:lumOff val="25000"/>
                    </a:schemeClr>
                  </a:solidFill>
                  <a:latin typeface="Verdana"/>
                  <a:cs typeface="Verdana"/>
                </a:endParaRPr>
              </a:p>
              <a:p>
                <a:pPr marL="12700" marR="5080">
                  <a:spcBef>
                    <a:spcPts val="100"/>
                  </a:spcBef>
                </a:pPr>
                <a:r>
                  <a:rPr lang="de-DE" sz="1200" spc="-15">
                    <a:solidFill>
                      <a:schemeClr val="tx1">
                        <a:lumMod val="75000"/>
                        <a:lumOff val="25000"/>
                      </a:schemeClr>
                    </a:solidFill>
                    <a:latin typeface="Verdana"/>
                    <a:cs typeface="Verdana"/>
                  </a:rPr>
                  <a:t>Ungern</a:t>
                </a:r>
                <a:endParaRPr lang="de-DE" sz="1200">
                  <a:solidFill>
                    <a:schemeClr val="tx1">
                      <a:lumMod val="75000"/>
                      <a:lumOff val="25000"/>
                    </a:schemeClr>
                  </a:solidFill>
                  <a:latin typeface="Verdana"/>
                  <a:cs typeface="Verdana"/>
                </a:endParaRPr>
              </a:p>
            </p:txBody>
          </p:sp>
          <p:sp>
            <p:nvSpPr>
              <p:cNvPr id="22" name="object 20"/>
              <p:cNvSpPr txBox="1"/>
              <p:nvPr/>
            </p:nvSpPr>
            <p:spPr>
              <a:xfrm>
                <a:off x="9378979" y="4157207"/>
                <a:ext cx="1597175" cy="197490"/>
              </a:xfrm>
              <a:prstGeom prst="rect">
                <a:avLst/>
              </a:prstGeom>
            </p:spPr>
            <p:txBody>
              <a:bodyPr vert="horz" wrap="square" lIns="0" tIns="12700" rIns="0" bIns="0" rtlCol="0">
                <a:spAutoFit/>
              </a:bodyPr>
              <a:lstStyle/>
              <a:p>
                <a:pPr marL="12700">
                  <a:spcBef>
                    <a:spcPts val="100"/>
                  </a:spcBef>
                </a:pPr>
                <a:r>
                  <a:rPr lang="de-DE" sz="1200" b="1" spc="-50" err="1">
                    <a:solidFill>
                      <a:schemeClr val="tx1">
                        <a:lumMod val="75000"/>
                        <a:lumOff val="25000"/>
                      </a:schemeClr>
                    </a:solidFill>
                    <a:latin typeface="Verdana"/>
                    <a:cs typeface="Verdana"/>
                  </a:rPr>
                  <a:t>Samarbetspartners</a:t>
                </a:r>
                <a:endParaRPr sz="1200" b="1">
                  <a:solidFill>
                    <a:schemeClr val="tx1">
                      <a:lumMod val="75000"/>
                      <a:lumOff val="25000"/>
                    </a:schemeClr>
                  </a:solidFill>
                  <a:latin typeface="Verdana"/>
                  <a:cs typeface="Verdana"/>
                </a:endParaRPr>
              </a:p>
            </p:txBody>
          </p:sp>
          <p:sp>
            <p:nvSpPr>
              <p:cNvPr id="23" name="object 22"/>
              <p:cNvSpPr txBox="1"/>
              <p:nvPr/>
            </p:nvSpPr>
            <p:spPr>
              <a:xfrm>
                <a:off x="9378980" y="4631267"/>
                <a:ext cx="1755332" cy="910506"/>
              </a:xfrm>
              <a:prstGeom prst="rect">
                <a:avLst/>
              </a:prstGeom>
            </p:spPr>
            <p:txBody>
              <a:bodyPr vert="horz" wrap="square" lIns="0" tIns="12700" rIns="0" bIns="0" rtlCol="0">
                <a:spAutoFit/>
              </a:bodyPr>
              <a:lstStyle/>
              <a:p>
                <a:pPr marL="12700" marR="5080">
                  <a:lnSpc>
                    <a:spcPts val="1400"/>
                  </a:lnSpc>
                </a:pPr>
                <a:r>
                  <a:rPr lang="sv-SE" sz="1200" spc="-20">
                    <a:solidFill>
                      <a:schemeClr val="tx1">
                        <a:lumMod val="75000"/>
                        <a:lumOff val="25000"/>
                      </a:schemeClr>
                    </a:solidFill>
                    <a:cs typeface="Verdana"/>
                  </a:rPr>
                  <a:t>Estland, Finland, Lettland, Litauen,</a:t>
                </a:r>
              </a:p>
              <a:p>
                <a:pPr marL="12700" marR="5080">
                  <a:lnSpc>
                    <a:spcPts val="1400"/>
                  </a:lnSpc>
                </a:pPr>
                <a:r>
                  <a:rPr lang="sv-SE" sz="1200" spc="-20">
                    <a:solidFill>
                      <a:schemeClr val="tx1">
                        <a:lumMod val="75000"/>
                        <a:lumOff val="25000"/>
                      </a:schemeClr>
                    </a:solidFill>
                    <a:cs typeface="Verdana"/>
                  </a:rPr>
                  <a:t>Nederländerna, Norge, Schweiz, Slovakien, Taiwan</a:t>
                </a:r>
                <a:endParaRPr sz="1200">
                  <a:solidFill>
                    <a:schemeClr val="tx1">
                      <a:lumMod val="75000"/>
                      <a:lumOff val="25000"/>
                    </a:schemeClr>
                  </a:solidFill>
                  <a:latin typeface="Verdana"/>
                  <a:cs typeface="Verdana"/>
                </a:endParaRPr>
              </a:p>
            </p:txBody>
          </p:sp>
        </p:grpSp>
      </p:grpSp>
    </p:spTree>
    <p:extLst>
      <p:ext uri="{BB962C8B-B14F-4D97-AF65-F5344CB8AC3E}">
        <p14:creationId xmlns:p14="http://schemas.microsoft.com/office/powerpoint/2010/main" val="332339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aimsOnline">
    <p:spTree>
      <p:nvGrpSpPr>
        <p:cNvPr id="1" name=""/>
        <p:cNvGrpSpPr/>
        <p:nvPr/>
      </p:nvGrpSpPr>
      <p:grpSpPr>
        <a:xfrm>
          <a:off x="0" y="0"/>
          <a:ext cx="0" cy="0"/>
          <a:chOff x="0" y="0"/>
          <a:chExt cx="0" cy="0"/>
        </a:xfrm>
      </p:grpSpPr>
      <p:sp>
        <p:nvSpPr>
          <p:cNvPr id="5" name="Rektangel 4"/>
          <p:cNvSpPr/>
          <p:nvPr userDrawn="1"/>
        </p:nvSpPr>
        <p:spPr>
          <a:xfrm>
            <a:off x="828000" y="578100"/>
            <a:ext cx="7814575" cy="584775"/>
          </a:xfrm>
          <a:prstGeom prst="rect">
            <a:avLst/>
          </a:prstGeom>
        </p:spPr>
        <p:txBody>
          <a:bodyPr wrap="none">
            <a:spAutoFit/>
          </a:bodyPr>
          <a:lstStyle/>
          <a:p>
            <a:r>
              <a:rPr lang="sv-SE" sz="3200" kern="1200">
                <a:solidFill>
                  <a:srgbClr val="003C78"/>
                </a:solidFill>
                <a:latin typeface="+mn-lt"/>
                <a:ea typeface="+mn-ea"/>
                <a:cs typeface="+mn-cs"/>
              </a:rPr>
              <a:t>En digital</a:t>
            </a:r>
            <a:r>
              <a:rPr lang="sv-SE" sz="3200" kern="1200" baseline="0">
                <a:solidFill>
                  <a:srgbClr val="003C78"/>
                </a:solidFill>
                <a:latin typeface="+mn-lt"/>
                <a:ea typeface="+mn-ea"/>
                <a:cs typeface="+mn-cs"/>
              </a:rPr>
              <a:t> upplevelse – </a:t>
            </a:r>
            <a:r>
              <a:rPr lang="sv-SE" sz="3200" kern="1200" baseline="0" err="1">
                <a:solidFill>
                  <a:srgbClr val="003C78"/>
                </a:solidFill>
                <a:latin typeface="+mn-lt"/>
                <a:ea typeface="+mn-ea"/>
                <a:cs typeface="+mn-cs"/>
              </a:rPr>
              <a:t>Claims</a:t>
            </a:r>
            <a:r>
              <a:rPr lang="sv-SE" sz="3200" kern="1200" baseline="0">
                <a:solidFill>
                  <a:srgbClr val="003C78"/>
                </a:solidFill>
                <a:latin typeface="+mn-lt"/>
                <a:ea typeface="+mn-ea"/>
                <a:cs typeface="+mn-cs"/>
              </a:rPr>
              <a:t> Online</a:t>
            </a:r>
            <a:endParaRPr lang="sv-SE" sz="3200" kern="1200">
              <a:solidFill>
                <a:srgbClr val="003C78"/>
              </a:solidFill>
              <a:latin typeface="+mn-lt"/>
              <a:ea typeface="+mn-ea"/>
              <a:cs typeface="+mn-cs"/>
            </a:endParaRPr>
          </a:p>
        </p:txBody>
      </p:sp>
      <p:sp>
        <p:nvSpPr>
          <p:cNvPr id="4" name="textruta 3"/>
          <p:cNvSpPr txBox="1"/>
          <p:nvPr userDrawn="1"/>
        </p:nvSpPr>
        <p:spPr>
          <a:xfrm>
            <a:off x="828000" y="1563812"/>
            <a:ext cx="5500800" cy="3318857"/>
          </a:xfrm>
          <a:prstGeom prst="rect">
            <a:avLst/>
          </a:prstGeom>
          <a:noFill/>
        </p:spPr>
        <p:txBody>
          <a:bodyPr wrap="square" rtlCol="0">
            <a:spAutoFit/>
          </a:bodyPr>
          <a:lstStyle/>
          <a:p>
            <a:pPr marL="228600" marR="0" lvl="0" indent="-228600" algn="l" defTabSz="914400" rtl="0" eaLnBrk="1" fontAlgn="auto" latinLnBrk="0" hangingPunct="1">
              <a:lnSpc>
                <a:spcPts val="2400"/>
              </a:lnSpc>
              <a:spcBef>
                <a:spcPts val="1000"/>
              </a:spcBef>
              <a:spcAft>
                <a:spcPts val="600"/>
              </a:spcAft>
              <a:buClr>
                <a:srgbClr val="003C78"/>
              </a:buClr>
              <a:buSzPct val="120000"/>
              <a:buFont typeface="Wingdings" panose="05000000000000000000" pitchFamily="2" charset="2"/>
              <a:buChar char="§"/>
              <a:tabLst/>
              <a:defRPr/>
            </a:pP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Skadeanmälan</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 Claims Online -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är</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väldigt</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uppskattad</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bland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våra</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kunder</a:t>
            </a:r>
            <a:endPar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ts val="2400"/>
              </a:lnSpc>
              <a:spcBef>
                <a:spcPts val="1000"/>
              </a:spcBef>
              <a:spcAft>
                <a:spcPts val="600"/>
              </a:spcAft>
              <a:buClr>
                <a:srgbClr val="003C78"/>
              </a:buClr>
              <a:buSzPct val="120000"/>
              <a:buFont typeface="Wingdings" panose="05000000000000000000" pitchFamily="2" charset="2"/>
              <a:buChar char="§"/>
              <a:tabLst/>
              <a:defRPr/>
            </a:pP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De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värdesätter</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möjligheten</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att</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anmäla</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en</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skada</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direkt</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oavsett</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tid</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och</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plats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eller</a:t>
            </a:r>
            <a:r>
              <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plattform</a:t>
            </a:r>
            <a:endParaRPr kumimoji="0" lang="en-US" sz="1800" b="0" i="0" u="none" strike="noStrike" kern="1200" cap="none" spc="0" normalizeH="0" baseline="0" noProof="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ts val="2400"/>
              </a:lnSpc>
              <a:spcBef>
                <a:spcPts val="1000"/>
              </a:spcBef>
              <a:spcAft>
                <a:spcPts val="600"/>
              </a:spcAft>
              <a:buClr>
                <a:srgbClr val="003C78"/>
              </a:buClr>
              <a:buSzPct val="120000"/>
              <a:buFont typeface="Wingdings" panose="05000000000000000000" pitchFamily="2" charset="2"/>
              <a:buChar char="§"/>
              <a:tabLst/>
              <a:defRPr/>
            </a:pP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Siffrorna</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visar</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att</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&gt;80%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webb</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och</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mobil</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av</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våra</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totala</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antal</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skador</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är</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gjorda</a:t>
            </a:r>
            <a:r>
              <a:rPr kumimoji="0" lang="en-US"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rPr>
              <a:t> via Claims Online</a:t>
            </a:r>
            <a:endParaRPr kumimoji="0" lang="sv-SE" sz="1800" b="0" i="0" u="none" strike="noStrike" kern="1200" cap="none" spc="0" normalizeH="0" baseline="0" noProof="0">
              <a:ln>
                <a:noFill/>
              </a:ln>
              <a:solidFill>
                <a:srgbClr val="1A171B">
                  <a:lumMod val="75000"/>
                  <a:lumOff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endParaRPr lang="sv-SE"/>
          </a:p>
        </p:txBody>
      </p:sp>
      <p:grpSp>
        <p:nvGrpSpPr>
          <p:cNvPr id="10" name="Grupp 9"/>
          <p:cNvGrpSpPr/>
          <p:nvPr userDrawn="1"/>
        </p:nvGrpSpPr>
        <p:grpSpPr>
          <a:xfrm>
            <a:off x="7715445" y="1626243"/>
            <a:ext cx="3204002" cy="2266426"/>
            <a:chOff x="7896200" y="1512168"/>
            <a:chExt cx="3365358" cy="2380566"/>
          </a:xfrm>
        </p:grpSpPr>
        <p:pic>
          <p:nvPicPr>
            <p:cNvPr id="14" name="Picture 13" descr="laptop.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96200" y="1512168"/>
              <a:ext cx="3365358" cy="2380566"/>
            </a:xfrm>
            <a:prstGeom prst="rect">
              <a:avLst/>
            </a:prstGeom>
          </p:spPr>
        </p:pic>
        <p:pic>
          <p:nvPicPr>
            <p:cNvPr id="7" name="Bildobjekt 6" descr="Skärmurklipp"/>
            <p:cNvPicPr>
              <a:picLocks noChangeAspect="1"/>
            </p:cNvPicPr>
            <p:nvPr userDrawn="1"/>
          </p:nvPicPr>
          <p:blipFill rotWithShape="1">
            <a:blip r:embed="rId3" cstate="screen">
              <a:extLst>
                <a:ext uri="{28A0092B-C50C-407E-A947-70E740481C1C}">
                  <a14:useLocalDpi xmlns:a14="http://schemas.microsoft.com/office/drawing/2010/main" val="0"/>
                </a:ext>
              </a:extLst>
            </a:blip>
            <a:srcRect b="4615"/>
            <a:stretch/>
          </p:blipFill>
          <p:spPr>
            <a:xfrm>
              <a:off x="8368399" y="1657044"/>
              <a:ext cx="2415537" cy="1462009"/>
            </a:xfrm>
            <a:prstGeom prst="rect">
              <a:avLst/>
            </a:prstGeom>
          </p:spPr>
        </p:pic>
      </p:grpSp>
      <p:grpSp>
        <p:nvGrpSpPr>
          <p:cNvPr id="3" name="Grupp 2"/>
          <p:cNvGrpSpPr>
            <a:grpSpLocks noChangeAspect="1"/>
          </p:cNvGrpSpPr>
          <p:nvPr userDrawn="1"/>
        </p:nvGrpSpPr>
        <p:grpSpPr>
          <a:xfrm>
            <a:off x="8165004" y="3892669"/>
            <a:ext cx="992806" cy="1980000"/>
            <a:chOff x="8091984" y="1894952"/>
            <a:chExt cx="1443167" cy="2878180"/>
          </a:xfrm>
        </p:grpSpPr>
        <p:pic>
          <p:nvPicPr>
            <p:cNvPr id="8" name="Bildobjekt 7"/>
            <p:cNvPicPr>
              <a:picLocks noChangeAspect="1"/>
            </p:cNvPicPr>
            <p:nvPr/>
          </p:nvPicPr>
          <p:blipFill rotWithShape="1">
            <a:blip r:embed="rId4" cstate="screen">
              <a:extLst>
                <a:ext uri="{28A0092B-C50C-407E-A947-70E740481C1C}">
                  <a14:useLocalDpi xmlns:a14="http://schemas.microsoft.com/office/drawing/2010/main" val="0"/>
                </a:ext>
              </a:extLst>
            </a:blip>
            <a:srcRect l="27071" t="5047" r="29591" b="8277"/>
            <a:stretch/>
          </p:blipFill>
          <p:spPr>
            <a:xfrm>
              <a:off x="8091984" y="1894952"/>
              <a:ext cx="1443167" cy="2878180"/>
            </a:xfrm>
            <a:prstGeom prst="rect">
              <a:avLst/>
            </a:prstGeom>
            <a:effectLst/>
          </p:spPr>
        </p:pic>
        <p:pic>
          <p:nvPicPr>
            <p:cNvPr id="9" name="Bildobjekt 8"/>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227518" y="2283052"/>
              <a:ext cx="1188000" cy="2117882"/>
            </a:xfrm>
            <a:prstGeom prst="rect">
              <a:avLst/>
            </a:prstGeom>
          </p:spPr>
        </p:pic>
      </p:grpSp>
      <p:grpSp>
        <p:nvGrpSpPr>
          <p:cNvPr id="6" name="Grupp 5"/>
          <p:cNvGrpSpPr/>
          <p:nvPr userDrawn="1"/>
        </p:nvGrpSpPr>
        <p:grpSpPr>
          <a:xfrm>
            <a:off x="9446846" y="4158442"/>
            <a:ext cx="975500" cy="1980000"/>
            <a:chOff x="9642421" y="2740881"/>
            <a:chExt cx="1443167" cy="2878180"/>
          </a:xfrm>
        </p:grpSpPr>
        <p:pic>
          <p:nvPicPr>
            <p:cNvPr id="11" name="Bildobjekt 10"/>
            <p:cNvPicPr>
              <a:picLocks noChangeAspect="1"/>
            </p:cNvPicPr>
            <p:nvPr/>
          </p:nvPicPr>
          <p:blipFill rotWithShape="1">
            <a:blip r:embed="rId4" cstate="screen">
              <a:extLst>
                <a:ext uri="{28A0092B-C50C-407E-A947-70E740481C1C}">
                  <a14:useLocalDpi xmlns:a14="http://schemas.microsoft.com/office/drawing/2010/main" val="0"/>
                </a:ext>
              </a:extLst>
            </a:blip>
            <a:srcRect l="27071" t="5047" r="29591" b="8277"/>
            <a:stretch/>
          </p:blipFill>
          <p:spPr>
            <a:xfrm>
              <a:off x="9642421" y="2740881"/>
              <a:ext cx="1443167" cy="2878180"/>
            </a:xfrm>
            <a:prstGeom prst="rect">
              <a:avLst/>
            </a:prstGeom>
            <a:effectLst/>
          </p:spPr>
        </p:pic>
        <p:pic>
          <p:nvPicPr>
            <p:cNvPr id="12" name="Bildobjekt 11"/>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782893" y="3136391"/>
              <a:ext cx="1173441" cy="2087160"/>
            </a:xfrm>
            <a:prstGeom prst="rect">
              <a:avLst/>
            </a:prstGeom>
          </p:spPr>
        </p:pic>
      </p:grpSp>
    </p:spTree>
    <p:extLst>
      <p:ext uri="{BB962C8B-B14F-4D97-AF65-F5344CB8AC3E}">
        <p14:creationId xmlns:p14="http://schemas.microsoft.com/office/powerpoint/2010/main" val="3266682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vel &amp; Care appen">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0000" y="1246239"/>
            <a:ext cx="10368000" cy="4697361"/>
          </a:xfrm>
          <a:prstGeom prst="rect">
            <a:avLst/>
          </a:prstGeom>
        </p:spPr>
      </p:pic>
      <p:sp>
        <p:nvSpPr>
          <p:cNvPr id="5" name="Rektangel 4"/>
          <p:cNvSpPr/>
          <p:nvPr userDrawn="1"/>
        </p:nvSpPr>
        <p:spPr>
          <a:xfrm>
            <a:off x="828000" y="578100"/>
            <a:ext cx="9118202" cy="584775"/>
          </a:xfrm>
          <a:prstGeom prst="rect">
            <a:avLst/>
          </a:prstGeom>
        </p:spPr>
        <p:txBody>
          <a:bodyPr wrap="none">
            <a:spAutoFit/>
          </a:bodyPr>
          <a:lstStyle/>
          <a:p>
            <a:r>
              <a:rPr lang="sv-SE" sz="3200" kern="1200">
                <a:solidFill>
                  <a:srgbClr val="003C78"/>
                </a:solidFill>
                <a:latin typeface="+mn-lt"/>
                <a:ea typeface="+mn-ea"/>
                <a:cs typeface="+mn-cs"/>
              </a:rPr>
              <a:t>En digital</a:t>
            </a:r>
            <a:r>
              <a:rPr lang="sv-SE" sz="3200" kern="1200" baseline="0">
                <a:solidFill>
                  <a:srgbClr val="003C78"/>
                </a:solidFill>
                <a:latin typeface="+mn-lt"/>
                <a:ea typeface="+mn-ea"/>
                <a:cs typeface="+mn-cs"/>
              </a:rPr>
              <a:t> upplevelse </a:t>
            </a:r>
            <a:r>
              <a:rPr lang="sv-SE" sz="3200" kern="1200">
                <a:solidFill>
                  <a:srgbClr val="003C78"/>
                </a:solidFill>
                <a:latin typeface="+mn-lt"/>
                <a:ea typeface="+mn-ea"/>
                <a:cs typeface="+mn-cs"/>
              </a:rPr>
              <a:t>– </a:t>
            </a:r>
            <a:r>
              <a:rPr lang="sv-SE" sz="3200" kern="1200" err="1">
                <a:solidFill>
                  <a:srgbClr val="003C78"/>
                </a:solidFill>
                <a:latin typeface="+mn-lt"/>
                <a:ea typeface="+mn-ea"/>
                <a:cs typeface="+mn-cs"/>
              </a:rPr>
              <a:t>Travel</a:t>
            </a:r>
            <a:r>
              <a:rPr lang="sv-SE" sz="3200" kern="1200">
                <a:solidFill>
                  <a:srgbClr val="003C78"/>
                </a:solidFill>
                <a:latin typeface="+mn-lt"/>
                <a:ea typeface="+mn-ea"/>
                <a:cs typeface="+mn-cs"/>
              </a:rPr>
              <a:t> and Care </a:t>
            </a:r>
            <a:r>
              <a:rPr lang="sv-SE" sz="3200" kern="1200" err="1">
                <a:solidFill>
                  <a:srgbClr val="003C78"/>
                </a:solidFill>
                <a:latin typeface="+mn-lt"/>
                <a:ea typeface="+mn-ea"/>
                <a:cs typeface="+mn-cs"/>
              </a:rPr>
              <a:t>app</a:t>
            </a:r>
            <a:endParaRPr lang="sv-SE" sz="3200" kern="1200">
              <a:solidFill>
                <a:srgbClr val="003C78"/>
              </a:solidFill>
              <a:latin typeface="+mn-lt"/>
              <a:ea typeface="+mn-ea"/>
              <a:cs typeface="+mn-cs"/>
            </a:endParaRPr>
          </a:p>
        </p:txBody>
      </p:sp>
      <p:sp>
        <p:nvSpPr>
          <p:cNvPr id="28" name="Rektangel 27"/>
          <p:cNvSpPr>
            <a:spLocks/>
          </p:cNvSpPr>
          <p:nvPr userDrawn="1"/>
        </p:nvSpPr>
        <p:spPr>
          <a:xfrm>
            <a:off x="873563" y="1263600"/>
            <a:ext cx="10394437" cy="46800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p:cNvPicPr>
            <a:picLocks noChangeAspect="1"/>
          </p:cNvPicPr>
          <p:nvPr/>
        </p:nvPicPr>
        <p:blipFill rotWithShape="1">
          <a:blip r:embed="rId3" cstate="screen">
            <a:extLst>
              <a:ext uri="{28A0092B-C50C-407E-A947-70E740481C1C}">
                <a14:useLocalDpi xmlns:a14="http://schemas.microsoft.com/office/drawing/2010/main" val="0"/>
              </a:ext>
            </a:extLst>
          </a:blip>
          <a:srcRect l="27071" t="5047" r="29591" b="8277"/>
          <a:stretch/>
        </p:blipFill>
        <p:spPr>
          <a:xfrm>
            <a:off x="8718719" y="2047648"/>
            <a:ext cx="855725" cy="1731120"/>
          </a:xfrm>
          <a:prstGeom prst="rect">
            <a:avLst/>
          </a:prstGeom>
          <a:effectLst/>
        </p:spPr>
      </p:pic>
      <p:pic>
        <p:nvPicPr>
          <p:cNvPr id="31" name="Bildobjekt 3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98296" y="2292310"/>
            <a:ext cx="696569" cy="1241794"/>
          </a:xfrm>
          <a:prstGeom prst="rect">
            <a:avLst/>
          </a:prstGeom>
        </p:spPr>
      </p:pic>
      <p:pic>
        <p:nvPicPr>
          <p:cNvPr id="33" name="Bildobjekt 32"/>
          <p:cNvPicPr>
            <a:picLocks noChangeAspect="1"/>
          </p:cNvPicPr>
          <p:nvPr/>
        </p:nvPicPr>
        <p:blipFill rotWithShape="1">
          <a:blip r:embed="rId3" cstate="screen">
            <a:extLst>
              <a:ext uri="{28A0092B-C50C-407E-A947-70E740481C1C}">
                <a14:useLocalDpi xmlns:a14="http://schemas.microsoft.com/office/drawing/2010/main" val="0"/>
              </a:ext>
            </a:extLst>
          </a:blip>
          <a:srcRect l="27071" t="5047" r="29591" b="8277"/>
          <a:stretch/>
        </p:blipFill>
        <p:spPr>
          <a:xfrm>
            <a:off x="9156057" y="2474773"/>
            <a:ext cx="855725" cy="1731120"/>
          </a:xfrm>
          <a:prstGeom prst="rect">
            <a:avLst/>
          </a:prstGeom>
          <a:effectLst/>
        </p:spPr>
      </p:pic>
      <p:pic>
        <p:nvPicPr>
          <p:cNvPr id="34" name="Bildobjekt 3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235634" y="2719436"/>
            <a:ext cx="696568" cy="1241792"/>
          </a:xfrm>
          <a:prstGeom prst="rect">
            <a:avLst/>
          </a:prstGeom>
        </p:spPr>
      </p:pic>
      <p:pic>
        <p:nvPicPr>
          <p:cNvPr id="36" name="Bildobjekt 35"/>
          <p:cNvPicPr>
            <a:picLocks noChangeAspect="1"/>
          </p:cNvPicPr>
          <p:nvPr/>
        </p:nvPicPr>
        <p:blipFill rotWithShape="1">
          <a:blip r:embed="rId3" cstate="screen">
            <a:extLst>
              <a:ext uri="{28A0092B-C50C-407E-A947-70E740481C1C}">
                <a14:useLocalDpi xmlns:a14="http://schemas.microsoft.com/office/drawing/2010/main" val="0"/>
              </a:ext>
            </a:extLst>
          </a:blip>
          <a:srcRect l="27071" t="5047" r="29591" b="8277"/>
          <a:stretch/>
        </p:blipFill>
        <p:spPr>
          <a:xfrm>
            <a:off x="9594608" y="3119657"/>
            <a:ext cx="855725" cy="1731120"/>
          </a:xfrm>
          <a:prstGeom prst="rect">
            <a:avLst/>
          </a:prstGeom>
          <a:effectLst/>
        </p:spPr>
      </p:pic>
      <p:pic>
        <p:nvPicPr>
          <p:cNvPr id="37" name="Bildobjekt 3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674185" y="3364320"/>
            <a:ext cx="696568" cy="1241792"/>
          </a:xfrm>
          <a:prstGeom prst="rect">
            <a:avLst/>
          </a:prstGeom>
        </p:spPr>
      </p:pic>
      <p:pic>
        <p:nvPicPr>
          <p:cNvPr id="39" name="Bildobjekt 38"/>
          <p:cNvPicPr>
            <a:picLocks noChangeAspect="1"/>
          </p:cNvPicPr>
          <p:nvPr/>
        </p:nvPicPr>
        <p:blipFill rotWithShape="1">
          <a:blip r:embed="rId3" cstate="screen">
            <a:extLst>
              <a:ext uri="{28A0092B-C50C-407E-A947-70E740481C1C}">
                <a14:useLocalDpi xmlns:a14="http://schemas.microsoft.com/office/drawing/2010/main" val="0"/>
              </a:ext>
            </a:extLst>
          </a:blip>
          <a:srcRect l="27071" t="5047" r="29591" b="8277"/>
          <a:stretch/>
        </p:blipFill>
        <p:spPr>
          <a:xfrm>
            <a:off x="10102049" y="3767357"/>
            <a:ext cx="855725" cy="1731120"/>
          </a:xfrm>
          <a:prstGeom prst="rect">
            <a:avLst/>
          </a:prstGeom>
          <a:effectLst/>
        </p:spPr>
      </p:pic>
      <p:pic>
        <p:nvPicPr>
          <p:cNvPr id="40" name="Bildobjekt 3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181626" y="4012020"/>
            <a:ext cx="696568" cy="1241792"/>
          </a:xfrm>
          <a:prstGeom prst="rect">
            <a:avLst/>
          </a:prstGeom>
        </p:spPr>
      </p:pic>
      <p:sp>
        <p:nvSpPr>
          <p:cNvPr id="41" name="Platshållare för innehåll 5"/>
          <p:cNvSpPr txBox="1">
            <a:spLocks/>
          </p:cNvSpPr>
          <p:nvPr userDrawn="1"/>
        </p:nvSpPr>
        <p:spPr>
          <a:xfrm>
            <a:off x="990618" y="1617149"/>
            <a:ext cx="4323277" cy="4155277"/>
          </a:xfrm>
          <a:prstGeom prst="rect">
            <a:avLst/>
          </a:prstGeom>
        </p:spPr>
        <p:txBody>
          <a:bodyPr>
            <a:normAutofit/>
          </a:bodyPr>
          <a:lstStyle>
            <a:lvl1pPr marL="270000" indent="-288000" algn="l" defTabSz="914400" rtl="0" eaLnBrk="1" latinLnBrk="0" hangingPunct="1">
              <a:lnSpc>
                <a:spcPts val="2400"/>
              </a:lnSpc>
              <a:spcBef>
                <a:spcPts val="0"/>
              </a:spcBef>
              <a:spcAft>
                <a:spcPts val="2400"/>
              </a:spcAft>
              <a:buFontTx/>
              <a:buBlip>
                <a:blip r:embed="rId8"/>
              </a:buBlip>
              <a:defRPr sz="1800" kern="1200">
                <a:solidFill>
                  <a:schemeClr val="tx1"/>
                </a:solidFill>
                <a:latin typeface="+mn-lt"/>
                <a:ea typeface="+mn-ea"/>
                <a:cs typeface="+mn-cs"/>
              </a:defRPr>
            </a:lvl1pPr>
            <a:lvl2pPr marL="540000" indent="-288000" algn="l" defTabSz="914400" rtl="0" eaLnBrk="1" latinLnBrk="0" hangingPunct="1">
              <a:lnSpc>
                <a:spcPts val="1800"/>
              </a:lnSpc>
              <a:spcBef>
                <a:spcPts val="0"/>
              </a:spcBef>
              <a:spcAft>
                <a:spcPts val="1800"/>
              </a:spcAft>
              <a:buFontTx/>
              <a:buBlip>
                <a:blip r:embed="rId8"/>
              </a:buBlip>
              <a:defRPr sz="1800" kern="1200">
                <a:solidFill>
                  <a:schemeClr val="tx1"/>
                </a:solidFill>
                <a:latin typeface="+mn-lt"/>
                <a:ea typeface="+mn-ea"/>
                <a:cs typeface="+mn-cs"/>
              </a:defRPr>
            </a:lvl2pPr>
            <a:lvl3pPr marL="810000" indent="-288000" algn="l" defTabSz="914400" rtl="0" eaLnBrk="1" latinLnBrk="0" hangingPunct="1">
              <a:lnSpc>
                <a:spcPts val="1800"/>
              </a:lnSpc>
              <a:spcBef>
                <a:spcPts val="0"/>
              </a:spcBef>
              <a:spcAft>
                <a:spcPts val="1800"/>
              </a:spcAft>
              <a:buFontTx/>
              <a:buBlip>
                <a:blip r:embed="rId8"/>
              </a:buBlip>
              <a:defRPr sz="1800" kern="1200">
                <a:solidFill>
                  <a:schemeClr val="tx1"/>
                </a:solidFill>
                <a:latin typeface="+mn-lt"/>
                <a:ea typeface="+mn-ea"/>
                <a:cs typeface="+mn-cs"/>
              </a:defRPr>
            </a:lvl3pPr>
            <a:lvl4pPr marL="1080000" indent="-288000" algn="l" defTabSz="914400" rtl="0" eaLnBrk="1" latinLnBrk="0" hangingPunct="1">
              <a:lnSpc>
                <a:spcPts val="1800"/>
              </a:lnSpc>
              <a:spcBef>
                <a:spcPts val="0"/>
              </a:spcBef>
              <a:spcAft>
                <a:spcPts val="1800"/>
              </a:spcAft>
              <a:buFontTx/>
              <a:buBlip>
                <a:blip r:embed="rId8"/>
              </a:buBlip>
              <a:defRPr sz="1800" kern="1200">
                <a:solidFill>
                  <a:schemeClr val="tx1"/>
                </a:solidFill>
                <a:latin typeface="+mn-lt"/>
                <a:ea typeface="+mn-ea"/>
                <a:cs typeface="+mn-cs"/>
              </a:defRPr>
            </a:lvl4pPr>
            <a:lvl5pPr marL="1350000" indent="-288000" algn="l" defTabSz="914400" rtl="0" eaLnBrk="1" latinLnBrk="0" hangingPunct="1">
              <a:lnSpc>
                <a:spcPts val="1800"/>
              </a:lnSpc>
              <a:spcBef>
                <a:spcPts val="0"/>
              </a:spcBef>
              <a:spcAft>
                <a:spcPts val="1800"/>
              </a:spcAft>
              <a:buFontTx/>
              <a:buBlip>
                <a:blip r:embed="rId8"/>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None/>
            </a:pPr>
            <a:r>
              <a:rPr lang="en-GB" b="1">
                <a:solidFill>
                  <a:schemeClr val="bg1"/>
                </a:solidFill>
              </a:rPr>
              <a:t>Res</a:t>
            </a:r>
            <a:r>
              <a:rPr lang="en-GB" b="1" baseline="0">
                <a:solidFill>
                  <a:schemeClr val="bg1"/>
                </a:solidFill>
              </a:rPr>
              <a:t> </a:t>
            </a:r>
            <a:r>
              <a:rPr lang="en-GB" b="1" baseline="0" err="1">
                <a:solidFill>
                  <a:schemeClr val="bg1"/>
                </a:solidFill>
              </a:rPr>
              <a:t>säkert</a:t>
            </a:r>
            <a:r>
              <a:rPr lang="en-GB" b="1" baseline="0">
                <a:solidFill>
                  <a:schemeClr val="bg1"/>
                </a:solidFill>
              </a:rPr>
              <a:t> med </a:t>
            </a:r>
            <a:r>
              <a:rPr lang="en-GB" b="1" baseline="0" err="1">
                <a:solidFill>
                  <a:schemeClr val="bg1"/>
                </a:solidFill>
              </a:rPr>
              <a:t>vår</a:t>
            </a:r>
            <a:r>
              <a:rPr lang="en-GB" b="1" baseline="0">
                <a:solidFill>
                  <a:schemeClr val="bg1"/>
                </a:solidFill>
              </a:rPr>
              <a:t> app</a:t>
            </a:r>
            <a:endParaRPr lang="en-GB" b="1">
              <a:solidFill>
                <a:schemeClr val="bg1"/>
              </a:solidFill>
            </a:endParaRPr>
          </a:p>
          <a:p>
            <a:pPr marL="285750" indent="-285750">
              <a:lnSpc>
                <a:spcPct val="120000"/>
              </a:lnSpc>
              <a:spcAft>
                <a:spcPts val="600"/>
              </a:spcAft>
              <a:buFont typeface="Wingdings" panose="05000000000000000000" pitchFamily="2" charset="2"/>
              <a:buChar char="§"/>
            </a:pPr>
            <a:r>
              <a:rPr lang="en-GB" sz="1500">
                <a:solidFill>
                  <a:schemeClr val="bg1"/>
                </a:solidFill>
              </a:rPr>
              <a:t>Dina positioner</a:t>
            </a:r>
          </a:p>
          <a:p>
            <a:pPr marL="285750" indent="-285750">
              <a:lnSpc>
                <a:spcPct val="120000"/>
              </a:lnSpc>
              <a:spcAft>
                <a:spcPts val="600"/>
              </a:spcAft>
              <a:buFont typeface="Wingdings" panose="05000000000000000000" pitchFamily="2" charset="2"/>
              <a:buChar char="§"/>
            </a:pPr>
            <a:r>
              <a:rPr lang="en-GB" sz="1500" kern="1200" err="1">
                <a:solidFill>
                  <a:schemeClr val="bg1"/>
                </a:solidFill>
                <a:latin typeface="+mn-lt"/>
                <a:ea typeface="+mn-ea"/>
                <a:cs typeface="+mn-cs"/>
              </a:rPr>
              <a:t>Tidiga</a:t>
            </a:r>
            <a:r>
              <a:rPr lang="en-GB" sz="1500" kern="1200">
                <a:solidFill>
                  <a:schemeClr val="bg1"/>
                </a:solidFill>
                <a:latin typeface="+mn-lt"/>
                <a:ea typeface="+mn-ea"/>
                <a:cs typeface="+mn-cs"/>
              </a:rPr>
              <a:t> </a:t>
            </a:r>
            <a:r>
              <a:rPr lang="en-GB" sz="1500" kern="1200" err="1">
                <a:solidFill>
                  <a:schemeClr val="bg1"/>
                </a:solidFill>
                <a:latin typeface="+mn-lt"/>
                <a:ea typeface="+mn-ea"/>
                <a:cs typeface="+mn-cs"/>
              </a:rPr>
              <a:t>varningar</a:t>
            </a:r>
            <a:r>
              <a:rPr lang="en-GB" sz="1500" kern="1200">
                <a:solidFill>
                  <a:schemeClr val="bg1"/>
                </a:solidFill>
                <a:latin typeface="+mn-lt"/>
                <a:ea typeface="+mn-ea"/>
                <a:cs typeface="+mn-cs"/>
              </a:rPr>
              <a:t> vid </a:t>
            </a:r>
            <a:r>
              <a:rPr lang="en-GB" sz="1500" kern="1200" err="1">
                <a:solidFill>
                  <a:schemeClr val="bg1"/>
                </a:solidFill>
                <a:latin typeface="+mn-lt"/>
                <a:ea typeface="+mn-ea"/>
                <a:cs typeface="+mn-cs"/>
              </a:rPr>
              <a:t>incidenter</a:t>
            </a:r>
            <a:endParaRPr lang="en-GB" sz="1500" kern="1200">
              <a:solidFill>
                <a:schemeClr val="bg1"/>
              </a:solidFill>
              <a:latin typeface="+mn-lt"/>
              <a:ea typeface="+mn-ea"/>
              <a:cs typeface="+mn-cs"/>
            </a:endParaRPr>
          </a:p>
          <a:p>
            <a:pPr marL="285750" indent="-285750">
              <a:lnSpc>
                <a:spcPct val="120000"/>
              </a:lnSpc>
              <a:spcAft>
                <a:spcPts val="600"/>
              </a:spcAft>
              <a:buFont typeface="Wingdings" panose="05000000000000000000" pitchFamily="2" charset="2"/>
              <a:buChar char="§"/>
            </a:pPr>
            <a:r>
              <a:rPr lang="en-GB" sz="1500" err="1">
                <a:solidFill>
                  <a:schemeClr val="bg1"/>
                </a:solidFill>
              </a:rPr>
              <a:t>Nödnummer</a:t>
            </a:r>
            <a:endParaRPr lang="en-GB" sz="1500">
              <a:solidFill>
                <a:schemeClr val="bg1"/>
              </a:solidFill>
            </a:endParaRPr>
          </a:p>
          <a:p>
            <a:pPr marL="285750" indent="-285750">
              <a:lnSpc>
                <a:spcPct val="120000"/>
              </a:lnSpc>
              <a:spcAft>
                <a:spcPts val="600"/>
              </a:spcAft>
              <a:buFont typeface="Wingdings" panose="05000000000000000000" pitchFamily="2" charset="2"/>
              <a:buChar char="§"/>
            </a:pPr>
            <a:r>
              <a:rPr lang="en-GB" sz="1500" err="1">
                <a:solidFill>
                  <a:schemeClr val="bg1"/>
                </a:solidFill>
              </a:rPr>
              <a:t>Kontaktuppgifter</a:t>
            </a:r>
            <a:r>
              <a:rPr lang="en-GB" sz="1500" baseline="0">
                <a:solidFill>
                  <a:schemeClr val="bg1"/>
                </a:solidFill>
              </a:rPr>
              <a:t> till </a:t>
            </a:r>
            <a:r>
              <a:rPr lang="en-GB" sz="1500" baseline="0" err="1">
                <a:solidFill>
                  <a:schemeClr val="bg1"/>
                </a:solidFill>
              </a:rPr>
              <a:t>läkare</a:t>
            </a:r>
            <a:br>
              <a:rPr lang="en-GB" sz="1500" baseline="0">
                <a:solidFill>
                  <a:schemeClr val="bg1"/>
                </a:solidFill>
              </a:rPr>
            </a:br>
            <a:r>
              <a:rPr lang="en-GB" sz="1500" baseline="0" err="1">
                <a:solidFill>
                  <a:schemeClr val="bg1"/>
                </a:solidFill>
              </a:rPr>
              <a:t>sjukhus</a:t>
            </a:r>
            <a:r>
              <a:rPr lang="en-GB" sz="1500" baseline="0">
                <a:solidFill>
                  <a:schemeClr val="bg1"/>
                </a:solidFill>
              </a:rPr>
              <a:t>, </a:t>
            </a:r>
            <a:r>
              <a:rPr lang="en-GB" sz="1500" baseline="0" err="1">
                <a:solidFill>
                  <a:schemeClr val="bg1"/>
                </a:solidFill>
              </a:rPr>
              <a:t>apotek</a:t>
            </a:r>
            <a:r>
              <a:rPr lang="en-GB" sz="1500" baseline="0">
                <a:solidFill>
                  <a:schemeClr val="bg1"/>
                </a:solidFill>
              </a:rPr>
              <a:t> etc.</a:t>
            </a:r>
          </a:p>
          <a:p>
            <a:pPr marL="285750" indent="-285750">
              <a:lnSpc>
                <a:spcPct val="120000"/>
              </a:lnSpc>
              <a:spcAft>
                <a:spcPts val="600"/>
              </a:spcAft>
              <a:buFont typeface="Wingdings" panose="05000000000000000000" pitchFamily="2" charset="2"/>
              <a:buChar char="§"/>
            </a:pPr>
            <a:r>
              <a:rPr lang="en-GB" sz="1500" err="1">
                <a:solidFill>
                  <a:schemeClr val="bg1"/>
                </a:solidFill>
              </a:rPr>
              <a:t>Automatisk</a:t>
            </a:r>
            <a:r>
              <a:rPr lang="en-GB" sz="1500" baseline="0">
                <a:solidFill>
                  <a:schemeClr val="bg1"/>
                </a:solidFill>
              </a:rPr>
              <a:t> </a:t>
            </a:r>
            <a:r>
              <a:rPr lang="en-GB" sz="1500" err="1">
                <a:solidFill>
                  <a:schemeClr val="bg1"/>
                </a:solidFill>
              </a:rPr>
              <a:t>översättning</a:t>
            </a:r>
            <a:endParaRPr lang="en-GB" sz="1500">
              <a:solidFill>
                <a:schemeClr val="bg1"/>
              </a:solidFill>
            </a:endParaRPr>
          </a:p>
          <a:p>
            <a:pPr marL="285750" indent="-285750">
              <a:lnSpc>
                <a:spcPct val="120000"/>
              </a:lnSpc>
              <a:spcAft>
                <a:spcPts val="600"/>
              </a:spcAft>
              <a:buFont typeface="Wingdings" panose="05000000000000000000" pitchFamily="2" charset="2"/>
              <a:buChar char="§"/>
            </a:pPr>
            <a:r>
              <a:rPr lang="en-GB" sz="1500" err="1">
                <a:solidFill>
                  <a:schemeClr val="bg1"/>
                </a:solidFill>
              </a:rPr>
              <a:t>Anmäla</a:t>
            </a:r>
            <a:r>
              <a:rPr lang="en-GB" sz="1500" baseline="0">
                <a:solidFill>
                  <a:schemeClr val="bg1"/>
                </a:solidFill>
              </a:rPr>
              <a:t> </a:t>
            </a:r>
            <a:r>
              <a:rPr lang="en-GB" sz="1500" err="1">
                <a:solidFill>
                  <a:schemeClr val="bg1"/>
                </a:solidFill>
              </a:rPr>
              <a:t>skada</a:t>
            </a:r>
            <a:endParaRPr lang="en-GB" sz="1500">
              <a:solidFill>
                <a:schemeClr val="bg1"/>
              </a:solidFill>
            </a:endParaRPr>
          </a:p>
          <a:p>
            <a:pPr marL="285750" indent="-285750">
              <a:lnSpc>
                <a:spcPct val="120000"/>
              </a:lnSpc>
              <a:spcAft>
                <a:spcPts val="600"/>
              </a:spcAft>
              <a:buFont typeface="Wingdings" panose="05000000000000000000" pitchFamily="2" charset="2"/>
              <a:buChar char="§"/>
            </a:pPr>
            <a:r>
              <a:rPr lang="en-GB" sz="1500" err="1">
                <a:solidFill>
                  <a:schemeClr val="bg1"/>
                </a:solidFill>
              </a:rPr>
              <a:t>Resedokument</a:t>
            </a:r>
            <a:endParaRPr lang="en-GB" sz="1500">
              <a:solidFill>
                <a:schemeClr val="bg1"/>
              </a:solidFill>
            </a:endParaRPr>
          </a:p>
          <a:p>
            <a:pPr marL="285750" indent="-285750">
              <a:lnSpc>
                <a:spcPct val="120000"/>
              </a:lnSpc>
              <a:spcAft>
                <a:spcPts val="600"/>
              </a:spcAft>
              <a:buFont typeface="Wingdings" panose="05000000000000000000" pitchFamily="2" charset="2"/>
              <a:buChar char="§"/>
            </a:pPr>
            <a:r>
              <a:rPr lang="en-GB" sz="1500" err="1">
                <a:solidFill>
                  <a:schemeClr val="bg1"/>
                </a:solidFill>
              </a:rPr>
              <a:t>Landsinformation</a:t>
            </a:r>
            <a:endParaRPr lang="en-GB" sz="1500">
              <a:solidFill>
                <a:schemeClr val="bg1"/>
              </a:solidFill>
            </a:endParaRPr>
          </a:p>
          <a:p>
            <a:pPr marL="285750" indent="-285750">
              <a:lnSpc>
                <a:spcPct val="120000"/>
              </a:lnSpc>
              <a:spcAft>
                <a:spcPts val="600"/>
              </a:spcAft>
              <a:buFont typeface="Wingdings" panose="05000000000000000000" pitchFamily="2" charset="2"/>
              <a:buChar char="§"/>
            </a:pPr>
            <a:r>
              <a:rPr lang="en-GB" sz="1500">
                <a:solidFill>
                  <a:schemeClr val="bg1"/>
                </a:solidFill>
              </a:rPr>
              <a:t>TripAdvisor</a:t>
            </a:r>
          </a:p>
          <a:p>
            <a:pPr marL="0" indent="0">
              <a:spcAft>
                <a:spcPts val="600"/>
              </a:spcAft>
              <a:buNone/>
            </a:pPr>
            <a:endParaRPr lang="en-US" sz="1400">
              <a:solidFill>
                <a:schemeClr val="bg1"/>
              </a:solidFill>
            </a:endParaRPr>
          </a:p>
        </p:txBody>
      </p:sp>
    </p:spTree>
    <p:extLst>
      <p:ext uri="{BB962C8B-B14F-4D97-AF65-F5344CB8AC3E}">
        <p14:creationId xmlns:p14="http://schemas.microsoft.com/office/powerpoint/2010/main" val="2258570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Mervärde_slutkund">
    <p:spTree>
      <p:nvGrpSpPr>
        <p:cNvPr id="1" name=""/>
        <p:cNvGrpSpPr/>
        <p:nvPr/>
      </p:nvGrpSpPr>
      <p:grpSpPr>
        <a:xfrm>
          <a:off x="0" y="0"/>
          <a:ext cx="0" cy="0"/>
          <a:chOff x="0" y="0"/>
          <a:chExt cx="0" cy="0"/>
        </a:xfrm>
      </p:grpSpPr>
      <p:sp>
        <p:nvSpPr>
          <p:cNvPr id="2" name="Rektangel 1"/>
          <p:cNvSpPr/>
          <p:nvPr userDrawn="1"/>
        </p:nvSpPr>
        <p:spPr>
          <a:xfrm>
            <a:off x="828000" y="578100"/>
            <a:ext cx="9075241" cy="646331"/>
          </a:xfrm>
          <a:prstGeom prst="rect">
            <a:avLst/>
          </a:prstGeom>
        </p:spPr>
        <p:txBody>
          <a:bodyPr wrap="none">
            <a:spAutoFit/>
          </a:bodyPr>
          <a:lstStyle/>
          <a:p>
            <a:r>
              <a:rPr lang="sv-SE" sz="3600">
                <a:solidFill>
                  <a:schemeClr val="tx2"/>
                </a:solidFill>
              </a:rPr>
              <a:t>Vi ger tydligt mervärde för slutkunden</a:t>
            </a:r>
            <a:endParaRPr lang="sv-SE" sz="3200" kern="1200">
              <a:solidFill>
                <a:srgbClr val="003C78"/>
              </a:solidFill>
              <a:latin typeface="+mn-lt"/>
              <a:ea typeface="+mn-ea"/>
              <a:cs typeface="+mn-cs"/>
            </a:endParaRPr>
          </a:p>
        </p:txBody>
      </p:sp>
      <p:grpSp>
        <p:nvGrpSpPr>
          <p:cNvPr id="3" name="Grupp 2"/>
          <p:cNvGrpSpPr/>
          <p:nvPr userDrawn="1"/>
        </p:nvGrpSpPr>
        <p:grpSpPr>
          <a:xfrm>
            <a:off x="900000" y="1235491"/>
            <a:ext cx="9813442" cy="5593546"/>
            <a:chOff x="672404" y="1197467"/>
            <a:chExt cx="9813442" cy="5593546"/>
          </a:xfrm>
        </p:grpSpPr>
        <p:sp>
          <p:nvSpPr>
            <p:cNvPr id="4" name="Ellips 3"/>
            <p:cNvSpPr/>
            <p:nvPr/>
          </p:nvSpPr>
          <p:spPr>
            <a:xfrm>
              <a:off x="3827480" y="2139146"/>
              <a:ext cx="3600000" cy="3600000"/>
            </a:xfrm>
            <a:prstGeom prst="ellipse">
              <a:avLst/>
            </a:prstGeom>
            <a:noFill/>
            <a:ln w="38100">
              <a:solidFill>
                <a:srgbClr val="003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5077195" y="5039611"/>
              <a:ext cx="108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4210015" y="3568754"/>
              <a:ext cx="2928682" cy="646331"/>
            </a:xfrm>
            <a:prstGeom prst="rect">
              <a:avLst/>
            </a:prstGeom>
            <a:noFill/>
          </p:spPr>
          <p:txBody>
            <a:bodyPr wrap="square" rtlCol="0">
              <a:spAutoFit/>
            </a:bodyPr>
            <a:lstStyle/>
            <a:p>
              <a:pPr algn="ctr"/>
              <a:r>
                <a:rPr lang="en-US" sz="3600" b="1">
                  <a:solidFill>
                    <a:srgbClr val="78A7CC"/>
                  </a:solidFill>
                </a:rPr>
                <a:t>VALUE</a:t>
              </a:r>
              <a:endParaRPr lang="sv-SE" sz="3600" b="1">
                <a:solidFill>
                  <a:srgbClr val="78A7CC"/>
                </a:solidFill>
              </a:endParaRPr>
            </a:p>
          </p:txBody>
        </p:sp>
        <p:sp>
          <p:nvSpPr>
            <p:cNvPr id="7" name="Rektangel 6"/>
            <p:cNvSpPr/>
            <p:nvPr/>
          </p:nvSpPr>
          <p:spPr>
            <a:xfrm>
              <a:off x="3346486" y="2473051"/>
              <a:ext cx="1188000" cy="10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5145173" y="1996400"/>
              <a:ext cx="943644" cy="632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363363" y="4277448"/>
              <a:ext cx="108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6365058" y="2484066"/>
              <a:ext cx="108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3403342" y="4250586"/>
              <a:ext cx="108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8"/>
            <p:cNvSpPr/>
            <p:nvPr/>
          </p:nvSpPr>
          <p:spPr>
            <a:xfrm>
              <a:off x="3563998" y="1197467"/>
              <a:ext cx="4126964" cy="8213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84400" algn="l"/>
                </a:tabLst>
                <a:defRPr/>
              </a:pPr>
              <a:r>
                <a:rPr lang="en-US" sz="1200" b="1" err="1">
                  <a:solidFill>
                    <a:schemeClr val="tx1">
                      <a:lumMod val="75000"/>
                      <a:lumOff val="25000"/>
                    </a:schemeClr>
                  </a:solidFill>
                </a:rPr>
                <a:t>Nischad</a:t>
              </a:r>
              <a:r>
                <a:rPr lang="en-US" sz="1200" b="1">
                  <a:solidFill>
                    <a:schemeClr val="tx1">
                      <a:lumMod val="75000"/>
                      <a:lumOff val="25000"/>
                    </a:schemeClr>
                  </a:solidFill>
                </a:rPr>
                <a:t> </a:t>
              </a:r>
              <a:r>
                <a:rPr lang="en-US" sz="1200" b="1" err="1">
                  <a:solidFill>
                    <a:schemeClr val="tx1">
                      <a:lumMod val="75000"/>
                      <a:lumOff val="25000"/>
                    </a:schemeClr>
                  </a:solidFill>
                </a:rPr>
                <a:t>försäkringsgivare</a:t>
              </a:r>
              <a:endParaRPr lang="en-US" sz="1200" b="1">
                <a:solidFill>
                  <a:schemeClr val="tx1">
                    <a:lumMod val="75000"/>
                    <a:lumOff val="25000"/>
                  </a:schemeClr>
                </a:solidFill>
              </a:endParaRPr>
            </a:p>
            <a:p>
              <a:pPr algn="ctr">
                <a:spcAft>
                  <a:spcPts val="600"/>
                </a:spcAft>
                <a:tabLst>
                  <a:tab pos="284400" algn="l"/>
                </a:tabLst>
                <a:defRPr/>
              </a:pPr>
              <a:r>
                <a:rPr lang="en-US" sz="1200" err="1">
                  <a:solidFill>
                    <a:schemeClr val="tx1">
                      <a:lumMod val="75000"/>
                      <a:lumOff val="25000"/>
                    </a:schemeClr>
                  </a:solidFill>
                  <a:ea typeface="+mn-ea"/>
                  <a:cs typeface="+mn-cs"/>
                </a:rPr>
                <a:t>Nästan</a:t>
              </a:r>
              <a:r>
                <a:rPr lang="en-US" sz="1200" baseline="0">
                  <a:solidFill>
                    <a:schemeClr val="tx1">
                      <a:lumMod val="75000"/>
                      <a:lumOff val="25000"/>
                    </a:schemeClr>
                  </a:solidFill>
                  <a:ea typeface="+mn-ea"/>
                  <a:cs typeface="+mn-cs"/>
                </a:rPr>
                <a:t> 100 </a:t>
              </a:r>
              <a:r>
                <a:rPr lang="en-US" sz="1200" baseline="0" err="1">
                  <a:solidFill>
                    <a:schemeClr val="tx1">
                      <a:lumMod val="75000"/>
                      <a:lumOff val="25000"/>
                    </a:schemeClr>
                  </a:solidFill>
                  <a:ea typeface="+mn-ea"/>
                  <a:cs typeface="+mn-cs"/>
                </a:rPr>
                <a:t>års</a:t>
              </a:r>
              <a:r>
                <a:rPr lang="en-US" sz="1200" baseline="0">
                  <a:solidFill>
                    <a:schemeClr val="tx1">
                      <a:lumMod val="75000"/>
                      <a:lumOff val="25000"/>
                    </a:schemeClr>
                  </a:solidFill>
                  <a:ea typeface="+mn-ea"/>
                  <a:cs typeface="+mn-cs"/>
                </a:rPr>
                <a:t> </a:t>
              </a:r>
              <a:r>
                <a:rPr lang="en-US" sz="1200" baseline="0" err="1">
                  <a:solidFill>
                    <a:schemeClr val="tx1">
                      <a:lumMod val="75000"/>
                      <a:lumOff val="25000"/>
                    </a:schemeClr>
                  </a:solidFill>
                  <a:ea typeface="+mn-ea"/>
                  <a:cs typeface="+mn-cs"/>
                </a:rPr>
                <a:t>erfarenhet</a:t>
              </a:r>
              <a:r>
                <a:rPr lang="en-US" sz="1200" baseline="0">
                  <a:solidFill>
                    <a:schemeClr val="tx1">
                      <a:lumMod val="75000"/>
                      <a:lumOff val="25000"/>
                    </a:schemeClr>
                  </a:solidFill>
                  <a:ea typeface="+mn-ea"/>
                  <a:cs typeface="+mn-cs"/>
                </a:rPr>
                <a:t> </a:t>
              </a:r>
              <a:r>
                <a:rPr lang="en-US" sz="1200" baseline="0" err="1">
                  <a:solidFill>
                    <a:schemeClr val="tx1">
                      <a:lumMod val="75000"/>
                      <a:lumOff val="25000"/>
                    </a:schemeClr>
                  </a:solidFill>
                  <a:ea typeface="+mn-ea"/>
                  <a:cs typeface="+mn-cs"/>
                </a:rPr>
                <a:t>inom</a:t>
              </a:r>
              <a:r>
                <a:rPr lang="en-US" sz="1200" baseline="0">
                  <a:solidFill>
                    <a:schemeClr val="tx1">
                      <a:lumMod val="75000"/>
                      <a:lumOff val="25000"/>
                    </a:schemeClr>
                  </a:solidFill>
                  <a:ea typeface="+mn-ea"/>
                  <a:cs typeface="+mn-cs"/>
                </a:rPr>
                <a:t> </a:t>
              </a:r>
              <a:r>
                <a:rPr lang="en-US" sz="1200" baseline="0" err="1">
                  <a:solidFill>
                    <a:schemeClr val="tx1">
                      <a:lumMod val="75000"/>
                      <a:lumOff val="25000"/>
                    </a:schemeClr>
                  </a:solidFill>
                  <a:ea typeface="+mn-ea"/>
                  <a:cs typeface="+mn-cs"/>
                </a:rPr>
                <a:t>reseförsäkring</a:t>
              </a:r>
              <a:r>
                <a:rPr lang="en-US" sz="1200" baseline="0">
                  <a:solidFill>
                    <a:schemeClr val="tx1">
                      <a:lumMod val="75000"/>
                      <a:lumOff val="25000"/>
                    </a:schemeClr>
                  </a:solidFill>
                  <a:ea typeface="+mn-ea"/>
                  <a:cs typeface="+mn-cs"/>
                </a:rPr>
                <a:t> </a:t>
              </a:r>
              <a:endParaRPr lang="en-US" sz="1200">
                <a:solidFill>
                  <a:schemeClr val="tx1">
                    <a:lumMod val="75000"/>
                    <a:lumOff val="25000"/>
                  </a:schemeClr>
                </a:solidFill>
                <a:ea typeface="Verdana" pitchFamily="34" charset="0"/>
                <a:cs typeface="Verdana" pitchFamily="34" charset="0"/>
              </a:endParaRPr>
            </a:p>
          </p:txBody>
        </p:sp>
        <p:sp>
          <p:nvSpPr>
            <p:cNvPr id="13" name="Rektangel 11"/>
            <p:cNvSpPr/>
            <p:nvPr/>
          </p:nvSpPr>
          <p:spPr>
            <a:xfrm>
              <a:off x="833462" y="2714201"/>
              <a:ext cx="2703583" cy="5400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tabLst>
                  <a:tab pos="284400" algn="l"/>
                </a:tabLst>
                <a:defRPr/>
              </a:pPr>
              <a:r>
                <a:rPr lang="sv-SE" sz="1200" b="1">
                  <a:solidFill>
                    <a:schemeClr val="tx1">
                      <a:lumMod val="75000"/>
                      <a:lumOff val="25000"/>
                    </a:schemeClr>
                  </a:solidFill>
                </a:rPr>
                <a:t>Skadehantering – snabb, smidig och enkel</a:t>
              </a:r>
              <a:endParaRPr lang="en-US" sz="1200" b="1">
                <a:solidFill>
                  <a:schemeClr val="tx1">
                    <a:lumMod val="75000"/>
                    <a:lumOff val="25000"/>
                  </a:schemeClr>
                </a:solidFill>
              </a:endParaRPr>
            </a:p>
            <a:p>
              <a:pPr algn="ctr">
                <a:spcAft>
                  <a:spcPts val="300"/>
                </a:spcAft>
                <a:tabLst>
                  <a:tab pos="284400" algn="l"/>
                </a:tabLst>
                <a:defRPr/>
              </a:pPr>
              <a:r>
                <a:rPr lang="en-US" sz="1200">
                  <a:solidFill>
                    <a:schemeClr val="tx1">
                      <a:lumMod val="75000"/>
                      <a:lumOff val="25000"/>
                    </a:schemeClr>
                  </a:solidFill>
                </a:rPr>
                <a:t>Via</a:t>
              </a:r>
              <a:r>
                <a:rPr lang="en-US" sz="1200" baseline="0">
                  <a:solidFill>
                    <a:schemeClr val="tx1">
                      <a:lumMod val="75000"/>
                      <a:lumOff val="25000"/>
                    </a:schemeClr>
                  </a:solidFill>
                </a:rPr>
                <a:t> </a:t>
              </a:r>
              <a:r>
                <a:rPr lang="en-US" sz="1200" baseline="0" err="1">
                  <a:solidFill>
                    <a:schemeClr val="tx1">
                      <a:lumMod val="75000"/>
                      <a:lumOff val="25000"/>
                    </a:schemeClr>
                  </a:solidFill>
                </a:rPr>
                <a:t>datorn</a:t>
              </a:r>
              <a:r>
                <a:rPr lang="en-US" sz="1200">
                  <a:solidFill>
                    <a:schemeClr val="tx1">
                      <a:lumMod val="75000"/>
                      <a:lumOff val="25000"/>
                    </a:schemeClr>
                  </a:solidFill>
                </a:rPr>
                <a:t>, </a:t>
              </a:r>
              <a:r>
                <a:rPr lang="en-US" sz="1200" err="1">
                  <a:solidFill>
                    <a:schemeClr val="tx1">
                      <a:lumMod val="75000"/>
                      <a:lumOff val="25000"/>
                    </a:schemeClr>
                  </a:solidFill>
                </a:rPr>
                <a:t>mobilen</a:t>
              </a:r>
              <a:r>
                <a:rPr lang="en-US" sz="1200">
                  <a:solidFill>
                    <a:schemeClr val="tx1">
                      <a:lumMod val="75000"/>
                      <a:lumOff val="25000"/>
                    </a:schemeClr>
                  </a:solidFill>
                </a:rPr>
                <a:t>, </a:t>
              </a:r>
              <a:r>
                <a:rPr lang="en-US" sz="1200" err="1">
                  <a:solidFill>
                    <a:schemeClr val="tx1">
                      <a:lumMod val="75000"/>
                      <a:lumOff val="25000"/>
                    </a:schemeClr>
                  </a:solidFill>
                </a:rPr>
                <a:t>telefon</a:t>
              </a:r>
              <a:r>
                <a:rPr lang="en-US" sz="1200">
                  <a:solidFill>
                    <a:schemeClr val="tx1">
                      <a:lumMod val="75000"/>
                      <a:lumOff val="25000"/>
                    </a:schemeClr>
                  </a:solidFill>
                </a:rPr>
                <a:t> etc</a:t>
              </a:r>
              <a:r>
                <a:rPr lang="en-US" sz="1200">
                  <a:solidFill>
                    <a:srgbClr val="4A4A4C"/>
                  </a:solidFill>
                </a:rPr>
                <a:t>.</a:t>
              </a:r>
            </a:p>
          </p:txBody>
        </p:sp>
        <p:sp>
          <p:nvSpPr>
            <p:cNvPr id="14" name="Rektangel 10"/>
            <p:cNvSpPr/>
            <p:nvPr/>
          </p:nvSpPr>
          <p:spPr>
            <a:xfrm>
              <a:off x="7443363" y="4102786"/>
              <a:ext cx="3042483" cy="8436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tabLst>
                  <a:tab pos="284400" algn="l"/>
                </a:tabLst>
                <a:defRPr/>
              </a:pPr>
              <a:endParaRPr lang="en-US" sz="1200" b="1">
                <a:solidFill>
                  <a:srgbClr val="4A4A4C"/>
                </a:solidFill>
              </a:endParaRPr>
            </a:p>
            <a:p>
              <a:pPr algn="ctr">
                <a:lnSpc>
                  <a:spcPct val="120000"/>
                </a:lnSpc>
                <a:tabLst>
                  <a:tab pos="284400" algn="l"/>
                </a:tabLst>
                <a:defRPr/>
              </a:pPr>
              <a:endParaRPr lang="en-US" sz="1200" b="1">
                <a:solidFill>
                  <a:srgbClr val="4A4A4C"/>
                </a:solidFill>
              </a:endParaRPr>
            </a:p>
            <a:p>
              <a:pPr algn="ctr">
                <a:lnSpc>
                  <a:spcPct val="120000"/>
                </a:lnSpc>
                <a:spcAft>
                  <a:spcPts val="300"/>
                </a:spcAft>
                <a:tabLst>
                  <a:tab pos="284400" algn="l"/>
                </a:tabLst>
                <a:defRPr/>
              </a:pPr>
              <a:r>
                <a:rPr lang="en-US" sz="1200" b="1">
                  <a:solidFill>
                    <a:schemeClr val="tx1">
                      <a:lumMod val="75000"/>
                      <a:lumOff val="25000"/>
                    </a:schemeClr>
                  </a:solidFill>
                </a:rPr>
                <a:t>Support </a:t>
              </a:r>
              <a:r>
                <a:rPr lang="en-US" sz="1200" b="1" err="1">
                  <a:solidFill>
                    <a:schemeClr val="tx1">
                      <a:lumMod val="75000"/>
                      <a:lumOff val="25000"/>
                    </a:schemeClr>
                  </a:solidFill>
                </a:rPr>
                <a:t>och</a:t>
              </a:r>
              <a:r>
                <a:rPr lang="en-US" sz="1200" b="1">
                  <a:solidFill>
                    <a:schemeClr val="tx1">
                      <a:lumMod val="75000"/>
                      <a:lumOff val="25000"/>
                    </a:schemeClr>
                  </a:solidFill>
                </a:rPr>
                <a:t> service</a:t>
              </a:r>
            </a:p>
            <a:p>
              <a:pPr algn="ctr">
                <a:lnSpc>
                  <a:spcPct val="120000"/>
                </a:lnSpc>
                <a:tabLst>
                  <a:tab pos="284400" algn="l"/>
                </a:tabLst>
                <a:defRPr/>
              </a:pPr>
              <a:r>
                <a:rPr lang="en-US" sz="1200" err="1">
                  <a:solidFill>
                    <a:schemeClr val="tx1">
                      <a:lumMod val="75000"/>
                      <a:lumOff val="25000"/>
                    </a:schemeClr>
                  </a:solidFill>
                </a:rPr>
                <a:t>Före</a:t>
              </a:r>
              <a:r>
                <a:rPr lang="en-US" sz="1200">
                  <a:solidFill>
                    <a:schemeClr val="tx1">
                      <a:lumMod val="75000"/>
                      <a:lumOff val="25000"/>
                    </a:schemeClr>
                  </a:solidFill>
                </a:rPr>
                <a:t>, under </a:t>
              </a:r>
              <a:r>
                <a:rPr lang="en-US" sz="1200" err="1">
                  <a:solidFill>
                    <a:schemeClr val="tx1">
                      <a:lumMod val="75000"/>
                      <a:lumOff val="25000"/>
                    </a:schemeClr>
                  </a:solidFill>
                </a:rPr>
                <a:t>och</a:t>
              </a:r>
              <a:r>
                <a:rPr lang="en-US" sz="1200">
                  <a:solidFill>
                    <a:schemeClr val="tx1">
                      <a:lumMod val="75000"/>
                      <a:lumOff val="25000"/>
                    </a:schemeClr>
                  </a:solidFill>
                </a:rPr>
                <a:t> </a:t>
              </a:r>
              <a:r>
                <a:rPr lang="en-US" sz="1200" err="1">
                  <a:solidFill>
                    <a:schemeClr val="tx1">
                      <a:lumMod val="75000"/>
                      <a:lumOff val="25000"/>
                    </a:schemeClr>
                  </a:solidFill>
                </a:rPr>
                <a:t>efter</a:t>
              </a:r>
              <a:r>
                <a:rPr lang="en-US" sz="1200">
                  <a:solidFill>
                    <a:schemeClr val="tx1">
                      <a:lumMod val="75000"/>
                      <a:lumOff val="25000"/>
                    </a:schemeClr>
                  </a:solidFill>
                </a:rPr>
                <a:t> </a:t>
              </a:r>
              <a:r>
                <a:rPr lang="en-US" sz="1200" err="1">
                  <a:solidFill>
                    <a:schemeClr val="tx1">
                      <a:lumMod val="75000"/>
                      <a:lumOff val="25000"/>
                    </a:schemeClr>
                  </a:solidFill>
                </a:rPr>
                <a:t>resan</a:t>
              </a:r>
              <a:endParaRPr lang="en-US" sz="1200">
                <a:solidFill>
                  <a:schemeClr val="tx1">
                    <a:lumMod val="75000"/>
                    <a:lumOff val="25000"/>
                  </a:schemeClr>
                </a:solidFill>
              </a:endParaRPr>
            </a:p>
            <a:p>
              <a:pPr algn="ctr">
                <a:lnSpc>
                  <a:spcPct val="120000"/>
                </a:lnSpc>
                <a:spcAft>
                  <a:spcPts val="2400"/>
                </a:spcAft>
                <a:tabLst>
                  <a:tab pos="284400" algn="l"/>
                </a:tabLst>
                <a:defRPr/>
              </a:pPr>
              <a:r>
                <a:rPr lang="en-US" sz="1200" b="1">
                  <a:solidFill>
                    <a:srgbClr val="FF0000"/>
                  </a:solidFill>
                </a:rPr>
                <a:t> </a:t>
              </a:r>
              <a:br>
                <a:rPr lang="en-US" sz="1200">
                  <a:solidFill>
                    <a:srgbClr val="FF0000"/>
                  </a:solidFill>
                </a:rPr>
              </a:br>
              <a:endParaRPr lang="en-US" sz="1200">
                <a:solidFill>
                  <a:srgbClr val="FF0000"/>
                </a:solidFill>
                <a:ea typeface="Verdana" pitchFamily="34" charset="0"/>
                <a:cs typeface="Verdana" pitchFamily="34" charset="0"/>
              </a:endParaRPr>
            </a:p>
          </p:txBody>
        </p:sp>
        <p:sp>
          <p:nvSpPr>
            <p:cNvPr id="15" name="Rektangel 6"/>
            <p:cNvSpPr/>
            <p:nvPr/>
          </p:nvSpPr>
          <p:spPr>
            <a:xfrm>
              <a:off x="3403342" y="5953088"/>
              <a:ext cx="4503243" cy="837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tabLst>
                  <a:tab pos="284400" algn="l"/>
                </a:tabLst>
                <a:defRPr/>
              </a:pPr>
              <a:r>
                <a:rPr lang="en-US" sz="1200" b="1">
                  <a:solidFill>
                    <a:schemeClr val="tx1">
                      <a:lumMod val="75000"/>
                      <a:lumOff val="25000"/>
                    </a:schemeClr>
                  </a:solidFill>
                </a:rPr>
                <a:t>Service</a:t>
              </a:r>
              <a:r>
                <a:rPr lang="en-US" sz="1200" b="1" baseline="0">
                  <a:solidFill>
                    <a:schemeClr val="tx1">
                      <a:lumMod val="75000"/>
                      <a:lumOff val="25000"/>
                    </a:schemeClr>
                  </a:solidFill>
                </a:rPr>
                <a:t> w</a:t>
              </a:r>
              <a:r>
                <a:rPr lang="en-US" sz="1200" b="1">
                  <a:solidFill>
                    <a:schemeClr val="tx1">
                      <a:lumMod val="75000"/>
                      <a:lumOff val="25000"/>
                    </a:schemeClr>
                  </a:solidFill>
                </a:rPr>
                <a:t>orld wide</a:t>
              </a:r>
            </a:p>
            <a:p>
              <a:pPr algn="ctr">
                <a:tabLst>
                  <a:tab pos="284400" algn="l"/>
                </a:tabLst>
                <a:defRPr/>
              </a:pPr>
              <a:r>
                <a:rPr lang="en-US" sz="1200" err="1">
                  <a:solidFill>
                    <a:schemeClr val="tx1">
                      <a:lumMod val="75000"/>
                      <a:lumOff val="25000"/>
                    </a:schemeClr>
                  </a:solidFill>
                </a:rPr>
                <a:t>Europeiska</a:t>
              </a:r>
              <a:r>
                <a:rPr lang="en-US" sz="1200">
                  <a:solidFill>
                    <a:schemeClr val="tx1">
                      <a:lumMod val="75000"/>
                      <a:lumOff val="25000"/>
                    </a:schemeClr>
                  </a:solidFill>
                </a:rPr>
                <a:t> ERV Alarm </a:t>
              </a:r>
              <a:r>
                <a:rPr lang="en-US" sz="1200" err="1">
                  <a:solidFill>
                    <a:schemeClr val="tx1">
                      <a:lumMod val="75000"/>
                      <a:lumOff val="25000"/>
                    </a:schemeClr>
                  </a:solidFill>
                </a:rPr>
                <a:t>och</a:t>
              </a:r>
              <a:r>
                <a:rPr lang="en-US" sz="1200">
                  <a:solidFill>
                    <a:schemeClr val="tx1">
                      <a:lumMod val="75000"/>
                      <a:lumOff val="25000"/>
                    </a:schemeClr>
                  </a:solidFill>
                </a:rPr>
                <a:t> Euro-Center</a:t>
              </a:r>
            </a:p>
            <a:p>
              <a:pPr algn="ctr">
                <a:lnSpc>
                  <a:spcPct val="120000"/>
                </a:lnSpc>
                <a:spcAft>
                  <a:spcPts val="2400"/>
                </a:spcAft>
                <a:tabLst>
                  <a:tab pos="284400" algn="l"/>
                </a:tabLst>
                <a:defRPr/>
              </a:pPr>
              <a:endParaRPr lang="en-US" sz="1200" b="1">
                <a:solidFill>
                  <a:srgbClr val="58585A"/>
                </a:solidFill>
                <a:ea typeface="Verdana" pitchFamily="34" charset="0"/>
                <a:cs typeface="Verdana" pitchFamily="34" charset="0"/>
              </a:endParaRPr>
            </a:p>
          </p:txBody>
        </p:sp>
        <p:sp>
          <p:nvSpPr>
            <p:cNvPr id="16" name="Rektangel 17"/>
            <p:cNvSpPr/>
            <p:nvPr/>
          </p:nvSpPr>
          <p:spPr>
            <a:xfrm>
              <a:off x="672404" y="4243481"/>
              <a:ext cx="3095874" cy="8213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tabLst>
                  <a:tab pos="284400" algn="l"/>
                </a:tabLst>
                <a:defRPr/>
              </a:pPr>
              <a:r>
                <a:rPr lang="en-US" sz="1200" b="1" err="1">
                  <a:solidFill>
                    <a:schemeClr val="tx1">
                      <a:lumMod val="75000"/>
                      <a:lumOff val="25000"/>
                    </a:schemeClr>
                  </a:solidFill>
                </a:rPr>
                <a:t>Kundnöjdhet</a:t>
              </a:r>
              <a:endParaRPr lang="en-US" sz="1200">
                <a:solidFill>
                  <a:schemeClr val="tx1">
                    <a:lumMod val="75000"/>
                    <a:lumOff val="25000"/>
                  </a:schemeClr>
                </a:solidFill>
              </a:endParaRPr>
            </a:p>
            <a:p>
              <a:pPr algn="ctr">
                <a:spcBef>
                  <a:spcPts val="300"/>
                </a:spcBef>
                <a:spcAft>
                  <a:spcPts val="300"/>
                </a:spcAft>
                <a:tabLst>
                  <a:tab pos="284400" algn="l"/>
                </a:tabLst>
                <a:defRPr/>
              </a:pPr>
              <a:r>
                <a:rPr lang="en-US" sz="1200">
                  <a:solidFill>
                    <a:schemeClr val="tx1">
                      <a:lumMod val="75000"/>
                      <a:lumOff val="25000"/>
                    </a:schemeClr>
                  </a:solidFill>
                </a:rPr>
                <a:t>96 % </a:t>
              </a:r>
              <a:r>
                <a:rPr lang="en-US" sz="1200" err="1">
                  <a:solidFill>
                    <a:schemeClr val="tx1">
                      <a:lumMod val="75000"/>
                      <a:lumOff val="25000"/>
                    </a:schemeClr>
                  </a:solidFill>
                </a:rPr>
                <a:t>rekommenderar</a:t>
              </a:r>
              <a:r>
                <a:rPr lang="en-US" sz="1200">
                  <a:solidFill>
                    <a:schemeClr val="tx1">
                      <a:lumMod val="75000"/>
                      <a:lumOff val="25000"/>
                    </a:schemeClr>
                  </a:solidFill>
                </a:rPr>
                <a:t> </a:t>
              </a:r>
              <a:r>
                <a:rPr lang="en-US" sz="1200" err="1">
                  <a:solidFill>
                    <a:schemeClr val="tx1">
                      <a:lumMod val="75000"/>
                      <a:lumOff val="25000"/>
                    </a:schemeClr>
                  </a:solidFill>
                </a:rPr>
                <a:t>oss</a:t>
              </a:r>
              <a:endParaRPr lang="en-US" sz="1200">
                <a:solidFill>
                  <a:schemeClr val="tx1">
                    <a:lumMod val="75000"/>
                    <a:lumOff val="25000"/>
                  </a:schemeClr>
                </a:solidFill>
              </a:endParaRPr>
            </a:p>
            <a:p>
              <a:pPr algn="ctr">
                <a:spcAft>
                  <a:spcPts val="300"/>
                </a:spcAft>
                <a:tabLst>
                  <a:tab pos="284400" algn="l"/>
                </a:tabLst>
                <a:defRPr/>
              </a:pPr>
              <a:r>
                <a:rPr lang="en-US" sz="1200">
                  <a:solidFill>
                    <a:schemeClr val="tx1">
                      <a:lumMod val="75000"/>
                      <a:lumOff val="25000"/>
                    </a:schemeClr>
                  </a:solidFill>
                </a:rPr>
                <a:t>98 % </a:t>
              </a:r>
              <a:r>
                <a:rPr lang="en-US" sz="1200" err="1">
                  <a:solidFill>
                    <a:schemeClr val="tx1">
                      <a:lumMod val="75000"/>
                      <a:lumOff val="25000"/>
                    </a:schemeClr>
                  </a:solidFill>
                </a:rPr>
                <a:t>är</a:t>
              </a:r>
              <a:r>
                <a:rPr lang="en-US" sz="1200">
                  <a:solidFill>
                    <a:schemeClr val="tx1">
                      <a:lumMod val="75000"/>
                      <a:lumOff val="25000"/>
                    </a:schemeClr>
                  </a:solidFill>
                </a:rPr>
                <a:t> </a:t>
              </a:r>
              <a:r>
                <a:rPr lang="en-US" sz="1200" err="1">
                  <a:solidFill>
                    <a:schemeClr val="tx1">
                      <a:lumMod val="75000"/>
                      <a:lumOff val="25000"/>
                    </a:schemeClr>
                  </a:solidFill>
                </a:rPr>
                <a:t>nöjda</a:t>
              </a:r>
              <a:r>
                <a:rPr lang="en-US" sz="1200">
                  <a:solidFill>
                    <a:schemeClr val="tx1">
                      <a:lumMod val="75000"/>
                      <a:lumOff val="25000"/>
                    </a:schemeClr>
                  </a:solidFill>
                </a:rPr>
                <a:t> med </a:t>
              </a:r>
              <a:r>
                <a:rPr lang="en-US" sz="1200" err="1">
                  <a:solidFill>
                    <a:schemeClr val="tx1">
                      <a:lumMod val="75000"/>
                      <a:lumOff val="25000"/>
                    </a:schemeClr>
                  </a:solidFill>
                </a:rPr>
                <a:t>vår</a:t>
              </a:r>
              <a:r>
                <a:rPr lang="en-US" sz="1200">
                  <a:solidFill>
                    <a:schemeClr val="tx1">
                      <a:lumMod val="75000"/>
                      <a:lumOff val="25000"/>
                    </a:schemeClr>
                  </a:solidFill>
                </a:rPr>
                <a:t> </a:t>
              </a:r>
              <a:r>
                <a:rPr lang="en-US" sz="1200" err="1">
                  <a:solidFill>
                    <a:schemeClr val="tx1">
                      <a:lumMod val="75000"/>
                      <a:lumOff val="25000"/>
                    </a:schemeClr>
                  </a:solidFill>
                </a:rPr>
                <a:t>skadereglering</a:t>
              </a:r>
              <a:endParaRPr lang="en-US" sz="1200">
                <a:solidFill>
                  <a:schemeClr val="tx1">
                    <a:lumMod val="75000"/>
                    <a:lumOff val="25000"/>
                  </a:schemeClr>
                </a:solidFill>
                <a:ea typeface="Verdana" pitchFamily="34" charset="0"/>
                <a:cs typeface="Verdana" pitchFamily="34" charset="0"/>
              </a:endParaRPr>
            </a:p>
          </p:txBody>
        </p:sp>
        <p:sp>
          <p:nvSpPr>
            <p:cNvPr id="17" name="Rektangel 10"/>
            <p:cNvSpPr/>
            <p:nvPr/>
          </p:nvSpPr>
          <p:spPr>
            <a:xfrm>
              <a:off x="7563751" y="2621047"/>
              <a:ext cx="2890689" cy="5400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tabLst>
                  <a:tab pos="284400" algn="l"/>
                </a:tabLst>
                <a:defRPr/>
              </a:pPr>
              <a:r>
                <a:rPr lang="en-US" sz="1200" b="1">
                  <a:solidFill>
                    <a:schemeClr val="tx1">
                      <a:lumMod val="75000"/>
                      <a:lumOff val="25000"/>
                    </a:schemeClr>
                  </a:solidFill>
                </a:rPr>
                <a:t>Kundanpassade</a:t>
              </a:r>
              <a:r>
                <a:rPr lang="en-US" sz="1200" b="1" baseline="0">
                  <a:solidFill>
                    <a:schemeClr val="tx1">
                      <a:lumMod val="75000"/>
                      <a:lumOff val="25000"/>
                    </a:schemeClr>
                  </a:solidFill>
                </a:rPr>
                <a:t> </a:t>
              </a:r>
              <a:r>
                <a:rPr lang="sv-SE" sz="1200" b="1" baseline="0" noProof="0">
                  <a:solidFill>
                    <a:schemeClr val="tx1">
                      <a:lumMod val="75000"/>
                      <a:lumOff val="25000"/>
                    </a:schemeClr>
                  </a:solidFill>
                </a:rPr>
                <a:t>försäkringar</a:t>
              </a:r>
              <a:endParaRPr lang="sv-SE" sz="1200" b="1" noProof="0">
                <a:solidFill>
                  <a:schemeClr val="tx1">
                    <a:lumMod val="75000"/>
                    <a:lumOff val="25000"/>
                  </a:schemeClr>
                </a:solidFill>
              </a:endParaRPr>
            </a:p>
            <a:p>
              <a:pPr algn="ctr">
                <a:lnSpc>
                  <a:spcPct val="120000"/>
                </a:lnSpc>
                <a:tabLst>
                  <a:tab pos="284400" algn="l"/>
                </a:tabLst>
                <a:defRPr/>
              </a:pPr>
              <a:r>
                <a:rPr lang="en-US" sz="1200" err="1">
                  <a:solidFill>
                    <a:schemeClr val="tx1">
                      <a:lumMod val="75000"/>
                      <a:lumOff val="25000"/>
                    </a:schemeClr>
                  </a:solidFill>
                </a:rPr>
                <a:t>Lätta</a:t>
              </a:r>
              <a:r>
                <a:rPr lang="en-US" sz="1200">
                  <a:solidFill>
                    <a:schemeClr val="tx1">
                      <a:lumMod val="75000"/>
                      <a:lumOff val="25000"/>
                    </a:schemeClr>
                  </a:solidFill>
                </a:rPr>
                <a:t> </a:t>
              </a:r>
              <a:r>
                <a:rPr lang="en-US" sz="1200" err="1">
                  <a:solidFill>
                    <a:schemeClr val="tx1">
                      <a:lumMod val="75000"/>
                      <a:lumOff val="25000"/>
                    </a:schemeClr>
                  </a:solidFill>
                </a:rPr>
                <a:t>att</a:t>
              </a:r>
              <a:r>
                <a:rPr lang="en-US" sz="1200">
                  <a:solidFill>
                    <a:schemeClr val="tx1">
                      <a:lumMod val="75000"/>
                      <a:lumOff val="25000"/>
                    </a:schemeClr>
                  </a:solidFill>
                </a:rPr>
                <a:t> </a:t>
              </a:r>
              <a:r>
                <a:rPr lang="en-US" sz="1200" err="1">
                  <a:solidFill>
                    <a:schemeClr val="tx1">
                      <a:lumMod val="75000"/>
                      <a:lumOff val="25000"/>
                    </a:schemeClr>
                  </a:solidFill>
                </a:rPr>
                <a:t>förstå</a:t>
              </a:r>
              <a:r>
                <a:rPr lang="en-US" sz="1200">
                  <a:solidFill>
                    <a:schemeClr val="tx1">
                      <a:lumMod val="75000"/>
                      <a:lumOff val="25000"/>
                    </a:schemeClr>
                  </a:solidFill>
                </a:rPr>
                <a:t> </a:t>
              </a:r>
              <a:r>
                <a:rPr lang="en-US" sz="1200" err="1">
                  <a:solidFill>
                    <a:schemeClr val="tx1">
                      <a:lumMod val="75000"/>
                      <a:lumOff val="25000"/>
                    </a:schemeClr>
                  </a:solidFill>
                </a:rPr>
                <a:t>och</a:t>
              </a:r>
              <a:r>
                <a:rPr lang="en-US" sz="1200">
                  <a:solidFill>
                    <a:schemeClr val="tx1">
                      <a:lumMod val="75000"/>
                      <a:lumOff val="25000"/>
                    </a:schemeClr>
                  </a:solidFill>
                </a:rPr>
                <a:t> </a:t>
              </a:r>
              <a:r>
                <a:rPr lang="en-US" sz="1200" err="1">
                  <a:solidFill>
                    <a:schemeClr val="tx1">
                      <a:lumMod val="75000"/>
                      <a:lumOff val="25000"/>
                    </a:schemeClr>
                  </a:solidFill>
                </a:rPr>
                <a:t>använda</a:t>
              </a:r>
              <a:endParaRPr lang="en-US" sz="1200">
                <a:solidFill>
                  <a:schemeClr val="tx1">
                    <a:lumMod val="75000"/>
                    <a:lumOff val="25000"/>
                  </a:schemeClr>
                </a:solidFill>
              </a:endParaRPr>
            </a:p>
          </p:txBody>
        </p:sp>
        <p:pic>
          <p:nvPicPr>
            <p:cNvPr id="18" name="Bildobjekt 1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47631" y="1780222"/>
              <a:ext cx="1198734" cy="1044059"/>
            </a:xfrm>
            <a:prstGeom prst="rect">
              <a:avLst/>
            </a:prstGeom>
          </p:spPr>
        </p:pic>
        <p:pic>
          <p:nvPicPr>
            <p:cNvPr id="19" name="Bildobjekt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66168" y="2580793"/>
              <a:ext cx="745059" cy="806877"/>
            </a:xfrm>
            <a:prstGeom prst="rect">
              <a:avLst/>
            </a:prstGeom>
          </p:spPr>
        </p:pic>
        <p:pic>
          <p:nvPicPr>
            <p:cNvPr id="20" name="Bildobjekt 1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66355" y="5307188"/>
              <a:ext cx="689056" cy="684000"/>
            </a:xfrm>
            <a:prstGeom prst="rect">
              <a:avLst/>
            </a:prstGeom>
          </p:spPr>
        </p:pic>
        <p:pic>
          <p:nvPicPr>
            <p:cNvPr id="21" name="Bildobjekt 2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743733" y="4457705"/>
              <a:ext cx="725612" cy="791999"/>
            </a:xfrm>
            <a:prstGeom prst="rect">
              <a:avLst/>
            </a:prstGeom>
          </p:spPr>
        </p:pic>
        <p:pic>
          <p:nvPicPr>
            <p:cNvPr id="22" name="Bildobjekt 2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13614" y="2642807"/>
              <a:ext cx="674902" cy="699617"/>
            </a:xfrm>
            <a:prstGeom prst="rect">
              <a:avLst/>
            </a:prstGeom>
          </p:spPr>
        </p:pic>
        <p:pic>
          <p:nvPicPr>
            <p:cNvPr id="23" name="Bildobjekt 2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755518" y="4457448"/>
              <a:ext cx="792527" cy="720000"/>
            </a:xfrm>
            <a:prstGeom prst="rect">
              <a:avLst/>
            </a:prstGeom>
          </p:spPr>
        </p:pic>
      </p:grpSp>
    </p:spTree>
    <p:extLst>
      <p:ext uri="{BB962C8B-B14F-4D97-AF65-F5344CB8AC3E}">
        <p14:creationId xmlns:p14="http://schemas.microsoft.com/office/powerpoint/2010/main" val="1381593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RV Alarm">
    <p:spTree>
      <p:nvGrpSpPr>
        <p:cNvPr id="1" name=""/>
        <p:cNvGrpSpPr/>
        <p:nvPr/>
      </p:nvGrpSpPr>
      <p:grpSpPr>
        <a:xfrm>
          <a:off x="0" y="0"/>
          <a:ext cx="0" cy="0"/>
          <a:chOff x="0" y="0"/>
          <a:chExt cx="0" cy="0"/>
        </a:xfrm>
      </p:grpSpPr>
      <p:sp>
        <p:nvSpPr>
          <p:cNvPr id="4" name="Rektangel 3"/>
          <p:cNvSpPr/>
          <p:nvPr userDrawn="1"/>
        </p:nvSpPr>
        <p:spPr>
          <a:xfrm>
            <a:off x="3691433" y="4799866"/>
            <a:ext cx="2109278" cy="986642"/>
          </a:xfrm>
          <a:prstGeom prst="rect">
            <a:avLst/>
          </a:prstGeom>
          <a:blipFill dpi="0" rotWithShape="1">
            <a:blip r:embed="rId2" cstate="screen">
              <a:extLst>
                <a:ext uri="{28A0092B-C50C-407E-A947-70E740481C1C}">
                  <a14:useLocalDpi xmlns:a14="http://schemas.microsoft.com/office/drawing/2010/main" val="0"/>
                </a:ext>
              </a:extLst>
            </a:blip>
            <a:srcRect/>
            <a:stretch>
              <a:fillRect l="264" t="-1040" r="-264" b="-547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ktangel 4"/>
          <p:cNvSpPr/>
          <p:nvPr userDrawn="1"/>
        </p:nvSpPr>
        <p:spPr>
          <a:xfrm>
            <a:off x="8981057" y="4790519"/>
            <a:ext cx="2209054" cy="1064928"/>
          </a:xfrm>
          <a:prstGeom prst="rect">
            <a:avLst/>
          </a:prstGeom>
          <a:blipFill dpi="0" rotWithShape="1">
            <a:blip r:embed="rId3">
              <a:extLst>
                <a:ext uri="{28A0092B-C50C-407E-A947-70E740481C1C}">
                  <a14:useLocalDpi xmlns:a14="http://schemas.microsoft.com/office/drawing/2010/main" val="0"/>
                </a:ext>
              </a:extLst>
            </a:blip>
            <a:srcRect/>
            <a:stretch>
              <a:fillRect t="-17432" b="-174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p:cNvSpPr/>
          <p:nvPr userDrawn="1"/>
        </p:nvSpPr>
        <p:spPr>
          <a:xfrm>
            <a:off x="6316087" y="4799866"/>
            <a:ext cx="2114216" cy="1019208"/>
          </a:xfrm>
          <a:prstGeom prst="rect">
            <a:avLst/>
          </a:prstGeom>
          <a:blipFill dpi="0" rotWithShape="1">
            <a:blip r:embed="rId4" cstate="screen">
              <a:extLst>
                <a:ext uri="{28A0092B-C50C-407E-A947-70E740481C1C}">
                  <a14:useLocalDpi xmlns:a14="http://schemas.microsoft.com/office/drawing/2010/main" val="0"/>
                </a:ext>
              </a:extLst>
            </a:blip>
            <a:srcRect/>
            <a:stretch>
              <a:fillRect t="-12924" b="-12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ktangel 6"/>
          <p:cNvSpPr/>
          <p:nvPr userDrawn="1"/>
        </p:nvSpPr>
        <p:spPr>
          <a:xfrm>
            <a:off x="3653569" y="4333784"/>
            <a:ext cx="2147142" cy="468000"/>
          </a:xfrm>
          <a:prstGeom prst="rect">
            <a:avLst/>
          </a:prstGeom>
          <a:solidFill>
            <a:srgbClr val="003C7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Verdana" panose="020B0604030504040204" pitchFamily="34" charset="0"/>
                <a:ea typeface="Verdana" panose="020B0604030504040204" pitchFamily="34" charset="0"/>
                <a:cs typeface="Verdana" panose="020B0604030504040204" pitchFamily="34" charset="0"/>
              </a:rPr>
              <a:t>Service 24/7/365</a:t>
            </a:r>
            <a:endParaRPr lang="en-GB" sz="1200">
              <a:latin typeface="Verdana" panose="020B0604030504040204" pitchFamily="34" charset="0"/>
              <a:ea typeface="Verdana" panose="020B0604030504040204" pitchFamily="34" charset="0"/>
              <a:cs typeface="Verdana" panose="020B0604030504040204" pitchFamily="34" charset="0"/>
            </a:endParaRPr>
          </a:p>
        </p:txBody>
      </p:sp>
      <p:sp>
        <p:nvSpPr>
          <p:cNvPr id="8" name="Rektangel 7"/>
          <p:cNvSpPr/>
          <p:nvPr userDrawn="1"/>
        </p:nvSpPr>
        <p:spPr>
          <a:xfrm>
            <a:off x="6316087" y="4333784"/>
            <a:ext cx="2114216" cy="468000"/>
          </a:xfrm>
          <a:prstGeom prst="rect">
            <a:avLst/>
          </a:prstGeom>
          <a:solidFill>
            <a:srgbClr val="003C7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Verdana" panose="020B0604030504040204" pitchFamily="34" charset="0"/>
                <a:ea typeface="Verdana" panose="020B0604030504040204" pitchFamily="34" charset="0"/>
                <a:cs typeface="Verdana" panose="020B0604030504040204" pitchFamily="34" charset="0"/>
              </a:rPr>
              <a:t>Medical specialists</a:t>
            </a:r>
            <a:endParaRPr lang="en-GB" sz="1200">
              <a:latin typeface="Verdana" panose="020B0604030504040204" pitchFamily="34" charset="0"/>
              <a:ea typeface="Verdana" panose="020B0604030504040204" pitchFamily="34" charset="0"/>
              <a:cs typeface="Verdana" panose="020B0604030504040204" pitchFamily="34" charset="0"/>
            </a:endParaRPr>
          </a:p>
        </p:txBody>
      </p:sp>
      <p:sp>
        <p:nvSpPr>
          <p:cNvPr id="9" name="Rektangel 8"/>
          <p:cNvSpPr/>
          <p:nvPr userDrawn="1"/>
        </p:nvSpPr>
        <p:spPr>
          <a:xfrm>
            <a:off x="8981057" y="4319914"/>
            <a:ext cx="2209054" cy="468000"/>
          </a:xfrm>
          <a:prstGeom prst="rect">
            <a:avLst/>
          </a:prstGeom>
          <a:solidFill>
            <a:srgbClr val="003C7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Verdana" panose="020B0604030504040204" pitchFamily="34" charset="0"/>
                <a:ea typeface="Verdana" panose="020B0604030504040204" pitchFamily="34" charset="0"/>
                <a:cs typeface="Verdana" panose="020B0604030504040204" pitchFamily="34" charset="0"/>
              </a:rPr>
              <a:t>Ambulance services</a:t>
            </a:r>
          </a:p>
        </p:txBody>
      </p:sp>
      <p:sp>
        <p:nvSpPr>
          <p:cNvPr id="10" name="Platshållare för innehåll 2"/>
          <p:cNvSpPr txBox="1">
            <a:spLocks/>
          </p:cNvSpPr>
          <p:nvPr userDrawn="1"/>
        </p:nvSpPr>
        <p:spPr>
          <a:xfrm>
            <a:off x="6674948" y="1512000"/>
            <a:ext cx="4612218" cy="26653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3C78"/>
              </a:buClr>
              <a:buFont typeface="Wingdings" panose="05000000000000000000" pitchFamily="2" charset="2"/>
              <a:buChar char="§"/>
              <a:defRPr sz="2400"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1000"/>
              </a:spcBef>
              <a:buClr>
                <a:srgbClr val="003C78"/>
              </a:buClr>
              <a:buFont typeface="Wingdings" panose="05000000000000000000" pitchFamily="2" charset="2"/>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1000"/>
              </a:spcBef>
              <a:buClr>
                <a:srgbClr val="003C78"/>
              </a:buClr>
              <a:buFont typeface="Wingdings" panose="05000000000000000000" pitchFamily="2" charset="2"/>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1000"/>
              </a:spcBef>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1000"/>
              </a:spcBef>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SzPct val="120000"/>
            </a:pPr>
            <a:r>
              <a:rPr lang="en-US" sz="1800" err="1">
                <a:solidFill>
                  <a:schemeClr val="tx1">
                    <a:lumMod val="65000"/>
                    <a:lumOff val="35000"/>
                  </a:schemeClr>
                </a:solidFill>
              </a:rPr>
              <a:t>Kontakt</a:t>
            </a:r>
            <a:r>
              <a:rPr lang="en-US" sz="1800">
                <a:solidFill>
                  <a:schemeClr val="tx1">
                    <a:lumMod val="65000"/>
                    <a:lumOff val="35000"/>
                  </a:schemeClr>
                </a:solidFill>
              </a:rPr>
              <a:t> med </a:t>
            </a:r>
            <a:r>
              <a:rPr lang="en-US" sz="1800" err="1">
                <a:solidFill>
                  <a:schemeClr val="tx1">
                    <a:lumMod val="65000"/>
                    <a:lumOff val="35000"/>
                  </a:schemeClr>
                </a:solidFill>
              </a:rPr>
              <a:t>anhöriga</a:t>
            </a:r>
            <a:endParaRPr lang="en-US" sz="1800">
              <a:solidFill>
                <a:schemeClr val="tx1">
                  <a:lumMod val="65000"/>
                  <a:lumOff val="35000"/>
                </a:schemeClr>
              </a:solidFill>
            </a:endParaRPr>
          </a:p>
          <a:p>
            <a:pPr marL="285750" indent="-285750">
              <a:spcAft>
                <a:spcPts val="1200"/>
              </a:spcAft>
              <a:buSzPct val="120000"/>
            </a:pPr>
            <a:r>
              <a:rPr lang="en-US" sz="1800" err="1">
                <a:solidFill>
                  <a:schemeClr val="tx1">
                    <a:lumMod val="65000"/>
                    <a:lumOff val="35000"/>
                  </a:schemeClr>
                </a:solidFill>
              </a:rPr>
              <a:t>Ställer</a:t>
            </a:r>
            <a:r>
              <a:rPr lang="en-US" sz="1800">
                <a:solidFill>
                  <a:schemeClr val="tx1">
                    <a:lumMod val="65000"/>
                    <a:lumOff val="35000"/>
                  </a:schemeClr>
                </a:solidFill>
              </a:rPr>
              <a:t> </a:t>
            </a:r>
            <a:r>
              <a:rPr lang="en-US" sz="1800" err="1">
                <a:solidFill>
                  <a:schemeClr val="tx1">
                    <a:lumMod val="65000"/>
                    <a:lumOff val="35000"/>
                  </a:schemeClr>
                </a:solidFill>
              </a:rPr>
              <a:t>ut</a:t>
            </a:r>
            <a:r>
              <a:rPr lang="en-US" sz="1800">
                <a:solidFill>
                  <a:schemeClr val="tx1">
                    <a:lumMod val="65000"/>
                    <a:lumOff val="35000"/>
                  </a:schemeClr>
                </a:solidFill>
              </a:rPr>
              <a:t> </a:t>
            </a:r>
            <a:r>
              <a:rPr lang="en-US" sz="1800" err="1">
                <a:solidFill>
                  <a:schemeClr val="tx1">
                    <a:lumMod val="65000"/>
                    <a:lumOff val="35000"/>
                  </a:schemeClr>
                </a:solidFill>
              </a:rPr>
              <a:t>betalningsgarantier</a:t>
            </a:r>
            <a:endParaRPr lang="en-US" sz="1800">
              <a:solidFill>
                <a:schemeClr val="tx1">
                  <a:lumMod val="65000"/>
                  <a:lumOff val="35000"/>
                </a:schemeClr>
              </a:solidFill>
            </a:endParaRPr>
          </a:p>
          <a:p>
            <a:pPr marL="285750" indent="-285750">
              <a:spcAft>
                <a:spcPts val="1200"/>
              </a:spcAft>
              <a:buSzPct val="120000"/>
            </a:pPr>
            <a:r>
              <a:rPr lang="en-US" sz="1800">
                <a:solidFill>
                  <a:schemeClr val="tx1">
                    <a:lumMod val="65000"/>
                    <a:lumOff val="35000"/>
                  </a:schemeClr>
                </a:solidFill>
              </a:rPr>
              <a:t>Service </a:t>
            </a:r>
            <a:r>
              <a:rPr lang="en-US" sz="1800" err="1">
                <a:solidFill>
                  <a:schemeClr val="tx1">
                    <a:lumMod val="65000"/>
                    <a:lumOff val="35000"/>
                  </a:schemeClr>
                </a:solidFill>
              </a:rPr>
              <a:t>och</a:t>
            </a:r>
            <a:r>
              <a:rPr lang="en-US" sz="1800">
                <a:solidFill>
                  <a:schemeClr val="tx1">
                    <a:lumMod val="65000"/>
                    <a:lumOff val="35000"/>
                  </a:schemeClr>
                </a:solidFill>
              </a:rPr>
              <a:t> </a:t>
            </a:r>
            <a:r>
              <a:rPr lang="en-US" sz="1800" err="1">
                <a:solidFill>
                  <a:schemeClr val="tx1">
                    <a:lumMod val="65000"/>
                    <a:lumOff val="35000"/>
                  </a:schemeClr>
                </a:solidFill>
              </a:rPr>
              <a:t>skadehantering</a:t>
            </a:r>
            <a:r>
              <a:rPr lang="en-US" sz="1800">
                <a:solidFill>
                  <a:schemeClr val="tx1">
                    <a:lumMod val="65000"/>
                    <a:lumOff val="35000"/>
                  </a:schemeClr>
                </a:solidFill>
              </a:rPr>
              <a:t> via </a:t>
            </a:r>
            <a:r>
              <a:rPr lang="en-US" sz="1800" err="1">
                <a:solidFill>
                  <a:schemeClr val="tx1">
                    <a:lumMod val="65000"/>
                    <a:lumOff val="35000"/>
                  </a:schemeClr>
                </a:solidFill>
              </a:rPr>
              <a:t>våra</a:t>
            </a:r>
            <a:r>
              <a:rPr lang="en-US" sz="1800">
                <a:solidFill>
                  <a:schemeClr val="tx1">
                    <a:lumMod val="65000"/>
                    <a:lumOff val="35000"/>
                  </a:schemeClr>
                </a:solidFill>
              </a:rPr>
              <a:t> </a:t>
            </a:r>
            <a:r>
              <a:rPr lang="en-US" sz="1800" err="1">
                <a:solidFill>
                  <a:schemeClr val="tx1">
                    <a:lumMod val="65000"/>
                    <a:lumOff val="35000"/>
                  </a:schemeClr>
                </a:solidFill>
              </a:rPr>
              <a:t>servicekontor</a:t>
            </a:r>
            <a:r>
              <a:rPr lang="en-US" sz="1800">
                <a:solidFill>
                  <a:schemeClr val="tx1">
                    <a:lumMod val="65000"/>
                    <a:lumOff val="35000"/>
                  </a:schemeClr>
                </a:solidFill>
              </a:rPr>
              <a:t> - Euro Center</a:t>
            </a:r>
          </a:p>
          <a:p>
            <a:endParaRPr lang="sv-SE" sz="1800"/>
          </a:p>
        </p:txBody>
      </p:sp>
      <p:sp>
        <p:nvSpPr>
          <p:cNvPr id="11" name="Rektangel 10"/>
          <p:cNvSpPr/>
          <p:nvPr userDrawn="1"/>
        </p:nvSpPr>
        <p:spPr>
          <a:xfrm>
            <a:off x="952951" y="4330547"/>
            <a:ext cx="2147142" cy="468000"/>
          </a:xfrm>
          <a:prstGeom prst="rect">
            <a:avLst/>
          </a:prstGeom>
          <a:solidFill>
            <a:srgbClr val="003C7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Verdana" panose="020B0604030504040204" pitchFamily="34" charset="0"/>
                <a:ea typeface="Verdana" panose="020B0604030504040204" pitchFamily="34" charset="0"/>
                <a:cs typeface="Verdana" panose="020B0604030504040204" pitchFamily="34" charset="0"/>
              </a:rPr>
              <a:t>Location in Madrid</a:t>
            </a:r>
            <a:endParaRPr lang="en-GB" sz="120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p 11"/>
          <p:cNvGrpSpPr/>
          <p:nvPr userDrawn="1"/>
        </p:nvGrpSpPr>
        <p:grpSpPr>
          <a:xfrm>
            <a:off x="1044605" y="4833505"/>
            <a:ext cx="1963834" cy="1179912"/>
            <a:chOff x="1086301" y="4892780"/>
            <a:chExt cx="1963834" cy="1179912"/>
          </a:xfrm>
        </p:grpSpPr>
        <p:pic>
          <p:nvPicPr>
            <p:cNvPr id="13" name="Picture 6">
              <a:extLst>
                <a:ext uri="{FF2B5EF4-FFF2-40B4-BE49-F238E27FC236}">
                  <a16:creationId xmlns:a16="http://schemas.microsoft.com/office/drawing/2014/main" id="{D83B904C-1E20-D040-8C7E-A43319E34C6F}"/>
                </a:ext>
              </a:extLst>
            </p:cNvPr>
            <p:cNvPicPr>
              <a:picLocks noChangeAspect="1"/>
            </p:cNvPicPr>
            <p:nvPr/>
          </p:nvPicPr>
          <p:blipFill>
            <a:blip r:embed="rId5">
              <a:alphaModFix amt="15000"/>
            </a:blip>
            <a:stretch>
              <a:fillRect/>
            </a:stretch>
          </p:blipFill>
          <p:spPr>
            <a:xfrm>
              <a:off x="1086301" y="4892780"/>
              <a:ext cx="1963834" cy="1179912"/>
            </a:xfrm>
            <a:prstGeom prst="rect">
              <a:avLst/>
            </a:prstGeom>
          </p:spPr>
        </p:pic>
        <p:sp>
          <p:nvSpPr>
            <p:cNvPr id="14" name="Oval 34">
              <a:extLst>
                <a:ext uri="{FF2B5EF4-FFF2-40B4-BE49-F238E27FC236}">
                  <a16:creationId xmlns:a16="http://schemas.microsoft.com/office/drawing/2014/main" id="{76753CCE-343A-8647-A3F4-49ECC15C92EE}"/>
                </a:ext>
              </a:extLst>
            </p:cNvPr>
            <p:cNvSpPr/>
            <p:nvPr/>
          </p:nvSpPr>
          <p:spPr>
            <a:xfrm>
              <a:off x="1937849" y="5382258"/>
              <a:ext cx="72000" cy="72000"/>
            </a:xfrm>
            <a:prstGeom prst="ellipse">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latshållare för innehåll 2"/>
          <p:cNvSpPr txBox="1">
            <a:spLocks/>
          </p:cNvSpPr>
          <p:nvPr userDrawn="1"/>
        </p:nvSpPr>
        <p:spPr>
          <a:xfrm>
            <a:off x="828000" y="1512000"/>
            <a:ext cx="5263916" cy="26653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003C78"/>
              </a:buClr>
              <a:buFont typeface="Wingdings" panose="05000000000000000000" pitchFamily="2" charset="2"/>
              <a:buChar char="§"/>
              <a:defRPr sz="2400"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1000"/>
              </a:spcBef>
              <a:buClr>
                <a:srgbClr val="003C78"/>
              </a:buClr>
              <a:buFont typeface="Wingdings" panose="05000000000000000000" pitchFamily="2" charset="2"/>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1000"/>
              </a:spcBef>
              <a:buClr>
                <a:srgbClr val="003C78"/>
              </a:buClr>
              <a:buFont typeface="Wingdings" panose="05000000000000000000" pitchFamily="2" charset="2"/>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1000"/>
              </a:spcBef>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1000"/>
              </a:spcBef>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2400"/>
              </a:lnSpc>
              <a:spcBef>
                <a:spcPts val="1000"/>
              </a:spcBef>
              <a:spcAft>
                <a:spcPts val="1200"/>
              </a:spcAft>
              <a:buClr>
                <a:srgbClr val="003C78"/>
              </a:buClr>
              <a:buSzPct val="120000"/>
              <a:buFont typeface="Wingdings" panose="05000000000000000000" pitchFamily="2" charset="2"/>
              <a:buChar char="§"/>
              <a:tabLst/>
              <a:defRPr/>
            </a:pPr>
            <a:r>
              <a:rPr kumimoji="0" lang="sv-SE" sz="1800" b="0" i="0" u="none" strike="noStrike" kern="1200" cap="none" spc="0" normalizeH="0" baseline="0" noProof="0">
                <a:ln>
                  <a:noFill/>
                </a:ln>
                <a:solidFill>
                  <a:srgbClr val="1A171B">
                    <a:lumMod val="65000"/>
                    <a:lumOff val="35000"/>
                  </a:srgbClr>
                </a:solidFill>
                <a:effectLst/>
                <a:uLnTx/>
                <a:uFillTx/>
                <a:latin typeface="Verdana" panose="020B0604030504040204" pitchFamily="34" charset="0"/>
                <a:ea typeface="Verdana" panose="020B0604030504040204" pitchFamily="34" charset="0"/>
                <a:cs typeface="Verdana" panose="020B0604030504040204" pitchFamily="34" charset="0"/>
              </a:rPr>
              <a:t>Eget team med bl.a. larmoperatörer, läkare, psykologer och sjuksköterskor</a:t>
            </a:r>
          </a:p>
          <a:p>
            <a:pPr marL="285750" marR="0" lvl="0" indent="-285750" algn="l" defTabSz="914400" rtl="0" eaLnBrk="1" fontAlgn="auto" latinLnBrk="0" hangingPunct="1">
              <a:lnSpc>
                <a:spcPts val="2400"/>
              </a:lnSpc>
              <a:spcBef>
                <a:spcPts val="1000"/>
              </a:spcBef>
              <a:spcAft>
                <a:spcPts val="1200"/>
              </a:spcAft>
              <a:buClr>
                <a:srgbClr val="003C78"/>
              </a:buClr>
              <a:buSzPct val="120000"/>
              <a:buFont typeface="Wingdings" panose="05000000000000000000" pitchFamily="2" charset="2"/>
              <a:buChar char="§"/>
              <a:tabLst/>
              <a:defRPr/>
            </a:pPr>
            <a:r>
              <a:rPr kumimoji="0" lang="en-US" sz="1800" b="0" i="0" u="none" strike="noStrike" kern="1200" cap="none" spc="0" normalizeH="0" baseline="0" noProof="0" err="1">
                <a:ln>
                  <a:noFill/>
                </a:ln>
                <a:solidFill>
                  <a:srgbClr val="1A171B">
                    <a:lumMod val="65000"/>
                    <a:lumOff val="35000"/>
                  </a:srgbClr>
                </a:solidFill>
                <a:effectLst/>
                <a:uLnTx/>
                <a:uFillTx/>
                <a:latin typeface="Verdana" panose="020B0604030504040204" pitchFamily="34" charset="0"/>
                <a:ea typeface="Verdana" panose="020B0604030504040204" pitchFamily="34" charset="0"/>
                <a:cs typeface="Verdana" panose="020B0604030504040204" pitchFamily="34" charset="0"/>
              </a:rPr>
              <a:t>Specialister</a:t>
            </a:r>
            <a:r>
              <a:rPr kumimoji="0" lang="en-US" sz="1800" b="0" i="0" u="none" strike="noStrike" kern="1200" cap="none" spc="0" normalizeH="0" baseline="0" noProof="0">
                <a:ln>
                  <a:noFill/>
                </a:ln>
                <a:solidFill>
                  <a:srgbClr val="1A171B">
                    <a:lumMod val="65000"/>
                    <a:lumOff val="3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65000"/>
                    <a:lumOff val="35000"/>
                  </a:srgbClr>
                </a:solidFill>
                <a:effectLst/>
                <a:uLnTx/>
                <a:uFillTx/>
                <a:latin typeface="Verdana" panose="020B0604030504040204" pitchFamily="34" charset="0"/>
                <a:ea typeface="Verdana" panose="020B0604030504040204" pitchFamily="34" charset="0"/>
                <a:cs typeface="Verdana" panose="020B0604030504040204" pitchFamily="34" charset="0"/>
              </a:rPr>
              <a:t>inom</a:t>
            </a:r>
            <a:r>
              <a:rPr kumimoji="0" lang="en-US" sz="1800" b="0" i="0" u="none" strike="noStrike" kern="1200" cap="none" spc="0" normalizeH="0" baseline="0" noProof="0">
                <a:ln>
                  <a:noFill/>
                </a:ln>
                <a:solidFill>
                  <a:srgbClr val="1A171B">
                    <a:lumMod val="65000"/>
                    <a:lumOff val="3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err="1">
                <a:ln>
                  <a:noFill/>
                </a:ln>
                <a:solidFill>
                  <a:srgbClr val="1A171B">
                    <a:lumMod val="65000"/>
                    <a:lumOff val="35000"/>
                  </a:srgbClr>
                </a:solidFill>
                <a:effectLst/>
                <a:uLnTx/>
                <a:uFillTx/>
                <a:latin typeface="Verdana" panose="020B0604030504040204" pitchFamily="34" charset="0"/>
                <a:ea typeface="Verdana" panose="020B0604030504040204" pitchFamily="34" charset="0"/>
                <a:cs typeface="Verdana" panose="020B0604030504040204" pitchFamily="34" charset="0"/>
              </a:rPr>
              <a:t>krishantering</a:t>
            </a:r>
            <a:endParaRPr kumimoji="0" lang="en-US" sz="1800" b="0" i="0" u="none" strike="noStrike" kern="1200" cap="none" spc="0" normalizeH="0" baseline="0" noProof="0">
              <a:ln>
                <a:noFill/>
              </a:ln>
              <a:solidFill>
                <a:srgbClr val="1A171B">
                  <a:lumMod val="65000"/>
                  <a:lumOff val="3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ts val="2400"/>
              </a:lnSpc>
              <a:spcBef>
                <a:spcPts val="1000"/>
              </a:spcBef>
              <a:spcAft>
                <a:spcPts val="1200"/>
              </a:spcAft>
              <a:buClr>
                <a:srgbClr val="003C78"/>
              </a:buClr>
              <a:buSzPct val="120000"/>
              <a:buFont typeface="Wingdings" panose="05000000000000000000" pitchFamily="2" charset="2"/>
              <a:buChar char="§"/>
              <a:tabLst/>
              <a:defRPr/>
            </a:pPr>
            <a:r>
              <a:rPr kumimoji="0" lang="sv-SE" sz="1800" b="0" i="0" u="none" strike="noStrike" kern="1200" cap="none" spc="0" normalizeH="0" baseline="0" noProof="0">
                <a:ln>
                  <a:noFill/>
                </a:ln>
                <a:solidFill>
                  <a:srgbClr val="1A171B">
                    <a:lumMod val="65000"/>
                    <a:lumOff val="35000"/>
                  </a:srgbClr>
                </a:solidFill>
                <a:effectLst/>
                <a:uLnTx/>
                <a:uFillTx/>
                <a:latin typeface="Verdana" panose="020B0604030504040204" pitchFamily="34" charset="0"/>
                <a:ea typeface="Verdana" panose="020B0604030504040204" pitchFamily="34" charset="0"/>
                <a:cs typeface="Verdana" panose="020B0604030504040204" pitchFamily="34" charset="0"/>
              </a:rPr>
              <a:t>Globalt nätverk av sjukvårdsgivare, advokater, präster, etc.</a:t>
            </a:r>
          </a:p>
          <a:p>
            <a:endParaRPr lang="sv-SE" sz="1800"/>
          </a:p>
        </p:txBody>
      </p:sp>
      <p:sp>
        <p:nvSpPr>
          <p:cNvPr id="16" name="Rektangel 15"/>
          <p:cNvSpPr/>
          <p:nvPr userDrawn="1"/>
        </p:nvSpPr>
        <p:spPr>
          <a:xfrm>
            <a:off x="828000" y="578100"/>
            <a:ext cx="8358378" cy="646331"/>
          </a:xfrm>
          <a:prstGeom prst="rect">
            <a:avLst/>
          </a:prstGeom>
        </p:spPr>
        <p:txBody>
          <a:bodyPr wrap="none">
            <a:spAutoFit/>
          </a:bodyPr>
          <a:lstStyle/>
          <a:p>
            <a:r>
              <a:rPr lang="en-US" sz="3200" kern="1200" err="1">
                <a:solidFill>
                  <a:srgbClr val="003C78"/>
                </a:solidFill>
                <a:latin typeface="+mn-lt"/>
                <a:ea typeface="+mn-ea"/>
                <a:cs typeface="+mn-cs"/>
              </a:rPr>
              <a:t>Europeiska</a:t>
            </a:r>
            <a:r>
              <a:rPr lang="en-US" sz="3200" kern="1200" baseline="0">
                <a:solidFill>
                  <a:srgbClr val="003C78"/>
                </a:solidFill>
                <a:latin typeface="+mn-lt"/>
                <a:ea typeface="+mn-ea"/>
                <a:cs typeface="+mn-cs"/>
              </a:rPr>
              <a:t> </a:t>
            </a:r>
            <a:r>
              <a:rPr lang="en-US" sz="3200" kern="1200">
                <a:solidFill>
                  <a:srgbClr val="003C78"/>
                </a:solidFill>
                <a:latin typeface="+mn-lt"/>
                <a:ea typeface="+mn-ea"/>
                <a:cs typeface="+mn-cs"/>
              </a:rPr>
              <a:t>ERV</a:t>
            </a:r>
            <a:r>
              <a:rPr lang="en-US" sz="3600">
                <a:solidFill>
                  <a:schemeClr val="tx2"/>
                </a:solidFill>
              </a:rPr>
              <a:t> </a:t>
            </a:r>
            <a:r>
              <a:rPr lang="en-US" sz="3200" kern="1200">
                <a:solidFill>
                  <a:srgbClr val="003C78"/>
                </a:solidFill>
                <a:latin typeface="+mn-lt"/>
                <a:ea typeface="+mn-ea"/>
                <a:cs typeface="+mn-cs"/>
              </a:rPr>
              <a:t>Alarm</a:t>
            </a:r>
            <a:r>
              <a:rPr lang="en-US" sz="3600">
                <a:solidFill>
                  <a:schemeClr val="tx2"/>
                </a:solidFill>
              </a:rPr>
              <a:t> </a:t>
            </a:r>
            <a:r>
              <a:rPr lang="en-US" sz="3200" kern="1200">
                <a:solidFill>
                  <a:srgbClr val="003C78"/>
                </a:solidFill>
                <a:latin typeface="+mn-lt"/>
                <a:ea typeface="+mn-ea"/>
                <a:cs typeface="+mn-cs"/>
              </a:rPr>
              <a:t>(</a:t>
            </a:r>
            <a:r>
              <a:rPr lang="en-US" sz="3200" kern="1200" err="1">
                <a:solidFill>
                  <a:srgbClr val="003C78"/>
                </a:solidFill>
                <a:latin typeface="+mn-lt"/>
                <a:ea typeface="+mn-ea"/>
                <a:cs typeface="+mn-cs"/>
              </a:rPr>
              <a:t>Assistansbolag</a:t>
            </a:r>
            <a:r>
              <a:rPr lang="en-US" sz="3200" kern="1200">
                <a:solidFill>
                  <a:srgbClr val="003C78"/>
                </a:solidFill>
                <a:latin typeface="+mn-lt"/>
                <a:ea typeface="+mn-ea"/>
                <a:cs typeface="+mn-cs"/>
              </a:rPr>
              <a:t>)</a:t>
            </a:r>
            <a:endParaRPr lang="sv-SE" sz="3200" kern="1200">
              <a:solidFill>
                <a:srgbClr val="003C78"/>
              </a:solidFill>
              <a:latin typeface="+mn-lt"/>
              <a:ea typeface="+mn-ea"/>
              <a:cs typeface="+mn-cs"/>
            </a:endParaRPr>
          </a:p>
        </p:txBody>
      </p:sp>
    </p:spTree>
    <p:extLst>
      <p:ext uri="{BB962C8B-B14F-4D97-AF65-F5344CB8AC3E}">
        <p14:creationId xmlns:p14="http://schemas.microsoft.com/office/powerpoint/2010/main" val="3245646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uroCenter">
    <p:spTree>
      <p:nvGrpSpPr>
        <p:cNvPr id="1" name=""/>
        <p:cNvGrpSpPr/>
        <p:nvPr/>
      </p:nvGrpSpPr>
      <p:grpSpPr>
        <a:xfrm>
          <a:off x="0" y="0"/>
          <a:ext cx="0" cy="0"/>
          <a:chOff x="0" y="0"/>
          <a:chExt cx="0" cy="0"/>
        </a:xfrm>
      </p:grpSpPr>
      <p:sp>
        <p:nvSpPr>
          <p:cNvPr id="2" name="Rektangel 1"/>
          <p:cNvSpPr/>
          <p:nvPr userDrawn="1"/>
        </p:nvSpPr>
        <p:spPr>
          <a:xfrm>
            <a:off x="828000" y="578100"/>
            <a:ext cx="10343281" cy="584775"/>
          </a:xfrm>
          <a:prstGeom prst="rect">
            <a:avLst/>
          </a:prstGeom>
        </p:spPr>
        <p:txBody>
          <a:bodyPr wrap="none">
            <a:spAutoFit/>
          </a:bodyPr>
          <a:lstStyle/>
          <a:p>
            <a:r>
              <a:rPr lang="en-US" sz="3200" kern="1200">
                <a:solidFill>
                  <a:srgbClr val="003C78"/>
                </a:solidFill>
                <a:latin typeface="+mn-lt"/>
                <a:ea typeface="+mn-ea"/>
                <a:cs typeface="+mn-cs"/>
              </a:rPr>
              <a:t>Euro</a:t>
            </a:r>
            <a:r>
              <a:rPr lang="en-US" sz="3200">
                <a:solidFill>
                  <a:schemeClr val="tx2"/>
                </a:solidFill>
              </a:rPr>
              <a:t> Center – </a:t>
            </a:r>
            <a:r>
              <a:rPr lang="en-US" sz="3200" err="1">
                <a:solidFill>
                  <a:schemeClr val="tx2"/>
                </a:solidFill>
              </a:rPr>
              <a:t>Servicekontor</a:t>
            </a:r>
            <a:r>
              <a:rPr lang="en-US" sz="3200">
                <a:solidFill>
                  <a:schemeClr val="tx2"/>
                </a:solidFill>
              </a:rPr>
              <a:t> med </a:t>
            </a:r>
            <a:r>
              <a:rPr lang="en-US" sz="3200" err="1">
                <a:solidFill>
                  <a:schemeClr val="tx2"/>
                </a:solidFill>
              </a:rPr>
              <a:t>globalt</a:t>
            </a:r>
            <a:r>
              <a:rPr lang="en-US" sz="3200">
                <a:solidFill>
                  <a:schemeClr val="tx2"/>
                </a:solidFill>
              </a:rPr>
              <a:t> </a:t>
            </a:r>
            <a:r>
              <a:rPr lang="en-US" sz="3200" err="1">
                <a:solidFill>
                  <a:schemeClr val="tx2"/>
                </a:solidFill>
              </a:rPr>
              <a:t>nätverk</a:t>
            </a:r>
            <a:endParaRPr lang="sv-SE" sz="3200">
              <a:solidFill>
                <a:srgbClr val="003C78"/>
              </a:solidFill>
            </a:endParaRPr>
          </a:p>
        </p:txBody>
      </p:sp>
      <p:grpSp>
        <p:nvGrpSpPr>
          <p:cNvPr id="3" name="Grupp 2"/>
          <p:cNvGrpSpPr/>
          <p:nvPr userDrawn="1"/>
        </p:nvGrpSpPr>
        <p:grpSpPr>
          <a:xfrm>
            <a:off x="-82826" y="1284514"/>
            <a:ext cx="9102570" cy="5469012"/>
            <a:chOff x="63405" y="1374032"/>
            <a:chExt cx="6209979" cy="3731083"/>
          </a:xfrm>
        </p:grpSpPr>
        <p:pic>
          <p:nvPicPr>
            <p:cNvPr id="4" name="Picture 6">
              <a:extLst>
                <a:ext uri="{FF2B5EF4-FFF2-40B4-BE49-F238E27FC236}">
                  <a16:creationId xmlns:a16="http://schemas.microsoft.com/office/drawing/2014/main" id="{D83B904C-1E20-D040-8C7E-A43319E34C6F}"/>
                </a:ext>
              </a:extLst>
            </p:cNvPr>
            <p:cNvPicPr>
              <a:picLocks noChangeAspect="1"/>
            </p:cNvPicPr>
            <p:nvPr/>
          </p:nvPicPr>
          <p:blipFill>
            <a:blip r:embed="rId2">
              <a:alphaModFix amt="15000"/>
            </a:blip>
            <a:stretch>
              <a:fillRect/>
            </a:stretch>
          </p:blipFill>
          <p:spPr>
            <a:xfrm>
              <a:off x="63405" y="1374032"/>
              <a:ext cx="6209979" cy="3731083"/>
            </a:xfrm>
            <a:prstGeom prst="rect">
              <a:avLst/>
            </a:prstGeom>
          </p:spPr>
        </p:pic>
        <p:grpSp>
          <p:nvGrpSpPr>
            <p:cNvPr id="5" name="Group 3">
              <a:extLst>
                <a:ext uri="{FF2B5EF4-FFF2-40B4-BE49-F238E27FC236}">
                  <a16:creationId xmlns:a16="http://schemas.microsoft.com/office/drawing/2014/main" id="{029A99D7-4DD9-314F-930A-88BEDAB2B4F7}"/>
                </a:ext>
              </a:extLst>
            </p:cNvPr>
            <p:cNvGrpSpPr/>
            <p:nvPr/>
          </p:nvGrpSpPr>
          <p:grpSpPr>
            <a:xfrm>
              <a:off x="1761948" y="2288076"/>
              <a:ext cx="3958020" cy="2320947"/>
              <a:chOff x="1761948" y="2288076"/>
              <a:chExt cx="3958020" cy="2320947"/>
            </a:xfrm>
            <a:solidFill>
              <a:schemeClr val="accent1"/>
            </a:solidFill>
          </p:grpSpPr>
          <p:sp>
            <p:nvSpPr>
              <p:cNvPr id="19" name="Oval 22">
                <a:extLst>
                  <a:ext uri="{FF2B5EF4-FFF2-40B4-BE49-F238E27FC236}">
                    <a16:creationId xmlns:a16="http://schemas.microsoft.com/office/drawing/2014/main" id="{9D0D42F3-B6ED-9442-94DC-20C41C7F0BF6}"/>
                  </a:ext>
                </a:extLst>
              </p:cNvPr>
              <p:cNvSpPr/>
              <p:nvPr/>
            </p:nvSpPr>
            <p:spPr>
              <a:xfrm>
                <a:off x="2071665" y="4242235"/>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23">
                <a:extLst>
                  <a:ext uri="{FF2B5EF4-FFF2-40B4-BE49-F238E27FC236}">
                    <a16:creationId xmlns:a16="http://schemas.microsoft.com/office/drawing/2014/main" id="{18F7A7C6-5467-5D47-8D7E-A46F09E62D8F}"/>
                  </a:ext>
                </a:extLst>
              </p:cNvPr>
              <p:cNvSpPr/>
              <p:nvPr/>
            </p:nvSpPr>
            <p:spPr>
              <a:xfrm>
                <a:off x="1761948" y="2844539"/>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4">
                <a:extLst>
                  <a:ext uri="{FF2B5EF4-FFF2-40B4-BE49-F238E27FC236}">
                    <a16:creationId xmlns:a16="http://schemas.microsoft.com/office/drawing/2014/main" id="{865119AA-C6D2-2B47-9B06-1A9FBA3EBD18}"/>
                  </a:ext>
                </a:extLst>
              </p:cNvPr>
              <p:cNvSpPr/>
              <p:nvPr/>
            </p:nvSpPr>
            <p:spPr>
              <a:xfrm>
                <a:off x="3295781" y="4404467"/>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5">
                <a:extLst>
                  <a:ext uri="{FF2B5EF4-FFF2-40B4-BE49-F238E27FC236}">
                    <a16:creationId xmlns:a16="http://schemas.microsoft.com/office/drawing/2014/main" id="{96A34496-B5D5-F642-8455-35E0622BF984}"/>
                  </a:ext>
                </a:extLst>
              </p:cNvPr>
              <p:cNvSpPr/>
              <p:nvPr/>
            </p:nvSpPr>
            <p:spPr>
              <a:xfrm>
                <a:off x="2977690" y="3051831"/>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6">
                <a:extLst>
                  <a:ext uri="{FF2B5EF4-FFF2-40B4-BE49-F238E27FC236}">
                    <a16:creationId xmlns:a16="http://schemas.microsoft.com/office/drawing/2014/main" id="{6468B28E-CAE7-9F4D-A771-E2A3422C76B3}"/>
                  </a:ext>
                </a:extLst>
              </p:cNvPr>
              <p:cNvSpPr/>
              <p:nvPr/>
            </p:nvSpPr>
            <p:spPr>
              <a:xfrm>
                <a:off x="3546504" y="3136106"/>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7">
                <a:extLst>
                  <a:ext uri="{FF2B5EF4-FFF2-40B4-BE49-F238E27FC236}">
                    <a16:creationId xmlns:a16="http://schemas.microsoft.com/office/drawing/2014/main" id="{63483EF3-A52B-4743-848B-8EF738901ABD}"/>
                  </a:ext>
                </a:extLst>
              </p:cNvPr>
              <p:cNvSpPr/>
              <p:nvPr/>
            </p:nvSpPr>
            <p:spPr>
              <a:xfrm>
                <a:off x="3406394" y="3003371"/>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8">
                <a:extLst>
                  <a:ext uri="{FF2B5EF4-FFF2-40B4-BE49-F238E27FC236}">
                    <a16:creationId xmlns:a16="http://schemas.microsoft.com/office/drawing/2014/main" id="{23EFE859-1959-5343-AC9E-40388E3625CF}"/>
                  </a:ext>
                </a:extLst>
              </p:cNvPr>
              <p:cNvSpPr/>
              <p:nvPr/>
            </p:nvSpPr>
            <p:spPr>
              <a:xfrm>
                <a:off x="3576001" y="2568294"/>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9">
                <a:extLst>
                  <a:ext uri="{FF2B5EF4-FFF2-40B4-BE49-F238E27FC236}">
                    <a16:creationId xmlns:a16="http://schemas.microsoft.com/office/drawing/2014/main" id="{9E84D7B1-32DC-6943-8F83-78D9ED5F7562}"/>
                  </a:ext>
                </a:extLst>
              </p:cNvPr>
              <p:cNvSpPr/>
              <p:nvPr/>
            </p:nvSpPr>
            <p:spPr>
              <a:xfrm>
                <a:off x="4977098" y="2929630"/>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30">
                <a:extLst>
                  <a:ext uri="{FF2B5EF4-FFF2-40B4-BE49-F238E27FC236}">
                    <a16:creationId xmlns:a16="http://schemas.microsoft.com/office/drawing/2014/main" id="{34689D9A-2537-FB46-8F1A-6440DC1CD443}"/>
                  </a:ext>
                </a:extLst>
              </p:cNvPr>
              <p:cNvSpPr/>
              <p:nvPr/>
            </p:nvSpPr>
            <p:spPr>
              <a:xfrm>
                <a:off x="5611279" y="4500334"/>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31">
                <a:extLst>
                  <a:ext uri="{FF2B5EF4-FFF2-40B4-BE49-F238E27FC236}">
                    <a16:creationId xmlns:a16="http://schemas.microsoft.com/office/drawing/2014/main" id="{CF34B26F-BCCA-CB43-8B78-7AD99DB2A4F9}"/>
                  </a:ext>
                </a:extLst>
              </p:cNvPr>
              <p:cNvSpPr/>
              <p:nvPr/>
            </p:nvSpPr>
            <p:spPr>
              <a:xfrm>
                <a:off x="4814866" y="3460573"/>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32">
                <a:extLst>
                  <a:ext uri="{FF2B5EF4-FFF2-40B4-BE49-F238E27FC236}">
                    <a16:creationId xmlns:a16="http://schemas.microsoft.com/office/drawing/2014/main" id="{3ED4045F-2CFA-E044-A5E3-CD0055A488B2}"/>
                  </a:ext>
                </a:extLst>
              </p:cNvPr>
              <p:cNvSpPr/>
              <p:nvPr/>
            </p:nvSpPr>
            <p:spPr>
              <a:xfrm>
                <a:off x="3317904" y="2288076"/>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33">
                <a:extLst>
                  <a:ext uri="{FF2B5EF4-FFF2-40B4-BE49-F238E27FC236}">
                    <a16:creationId xmlns:a16="http://schemas.microsoft.com/office/drawing/2014/main" id="{B725C249-13C3-8344-A34E-794EE4688562}"/>
                  </a:ext>
                </a:extLst>
              </p:cNvPr>
              <p:cNvSpPr/>
              <p:nvPr/>
            </p:nvSpPr>
            <p:spPr>
              <a:xfrm>
                <a:off x="3199917" y="2796895"/>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4">
                <a:extLst>
                  <a:ext uri="{FF2B5EF4-FFF2-40B4-BE49-F238E27FC236}">
                    <a16:creationId xmlns:a16="http://schemas.microsoft.com/office/drawing/2014/main" id="{76753CCE-343A-8647-A3F4-49ECC15C92EE}"/>
                  </a:ext>
                </a:extLst>
              </p:cNvPr>
              <p:cNvSpPr/>
              <p:nvPr/>
            </p:nvSpPr>
            <p:spPr>
              <a:xfrm>
                <a:off x="2831207" y="2966501"/>
                <a:ext cx="108689" cy="108689"/>
              </a:xfrm>
              <a:prstGeom prst="ellipse">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ectangle 35">
              <a:extLst>
                <a:ext uri="{FF2B5EF4-FFF2-40B4-BE49-F238E27FC236}">
                  <a16:creationId xmlns:a16="http://schemas.microsoft.com/office/drawing/2014/main" id="{0D0715EC-E03A-5D48-85ED-74C1FF80F8CF}"/>
                </a:ext>
              </a:extLst>
            </p:cNvPr>
            <p:cNvSpPr/>
            <p:nvPr/>
          </p:nvSpPr>
          <p:spPr>
            <a:xfrm>
              <a:off x="1245074" y="2738700"/>
              <a:ext cx="560145" cy="177733"/>
            </a:xfrm>
            <a:prstGeom prst="rect">
              <a:avLst/>
            </a:prstGeom>
          </p:spPr>
          <p:txBody>
            <a:bodyPr wrap="none">
              <a:spAutoFit/>
            </a:bodyPr>
            <a:lstStyle/>
            <a:p>
              <a:pPr algn="r" defTabSz="914354">
                <a:lnSpc>
                  <a:spcPts val="1480"/>
                </a:lnSpc>
              </a:pPr>
              <a:r>
                <a:rPr lang="en-US" sz="900"/>
                <a:t>NEW YORK</a:t>
              </a:r>
              <a:endParaRPr lang="en-GB" sz="900"/>
            </a:p>
          </p:txBody>
        </p:sp>
        <p:sp>
          <p:nvSpPr>
            <p:cNvPr id="7" name="Rectangle 36">
              <a:extLst>
                <a:ext uri="{FF2B5EF4-FFF2-40B4-BE49-F238E27FC236}">
                  <a16:creationId xmlns:a16="http://schemas.microsoft.com/office/drawing/2014/main" id="{671FC5A2-ED39-594A-9A83-7125E8A660F9}"/>
                </a:ext>
              </a:extLst>
            </p:cNvPr>
            <p:cNvSpPr/>
            <p:nvPr/>
          </p:nvSpPr>
          <p:spPr>
            <a:xfrm>
              <a:off x="1527251" y="4140780"/>
              <a:ext cx="580923" cy="194224"/>
            </a:xfrm>
            <a:prstGeom prst="rect">
              <a:avLst/>
            </a:prstGeom>
          </p:spPr>
          <p:txBody>
            <a:bodyPr wrap="none">
              <a:spAutoFit/>
            </a:bodyPr>
            <a:lstStyle/>
            <a:p>
              <a:pPr algn="r" defTabSz="914354">
                <a:lnSpc>
                  <a:spcPts val="1480"/>
                </a:lnSpc>
              </a:pPr>
              <a:r>
                <a:rPr lang="en-US" sz="900"/>
                <a:t>SÃO</a:t>
              </a:r>
              <a:r>
                <a:rPr lang="en-US" sz="700" b="1"/>
                <a:t> </a:t>
              </a:r>
              <a:r>
                <a:rPr lang="en-US" sz="900"/>
                <a:t>PAULO</a:t>
              </a:r>
            </a:p>
          </p:txBody>
        </p:sp>
        <p:sp>
          <p:nvSpPr>
            <p:cNvPr id="8" name="Rectangle 37">
              <a:extLst>
                <a:ext uri="{FF2B5EF4-FFF2-40B4-BE49-F238E27FC236}">
                  <a16:creationId xmlns:a16="http://schemas.microsoft.com/office/drawing/2014/main" id="{272A115C-687D-1947-848C-74606CF28E75}"/>
                </a:ext>
              </a:extLst>
            </p:cNvPr>
            <p:cNvSpPr/>
            <p:nvPr/>
          </p:nvSpPr>
          <p:spPr>
            <a:xfrm>
              <a:off x="2768581" y="2184327"/>
              <a:ext cx="512026" cy="177733"/>
            </a:xfrm>
            <a:prstGeom prst="rect">
              <a:avLst/>
            </a:prstGeom>
          </p:spPr>
          <p:txBody>
            <a:bodyPr wrap="none">
              <a:spAutoFit/>
            </a:bodyPr>
            <a:lstStyle/>
            <a:p>
              <a:pPr algn="r" defTabSz="914354">
                <a:lnSpc>
                  <a:spcPts val="1480"/>
                </a:lnSpc>
              </a:pPr>
              <a:r>
                <a:rPr lang="en-US" sz="900"/>
                <a:t>HELSINKI</a:t>
              </a:r>
            </a:p>
          </p:txBody>
        </p:sp>
        <p:sp>
          <p:nvSpPr>
            <p:cNvPr id="9" name="Rectangle 38">
              <a:extLst>
                <a:ext uri="{FF2B5EF4-FFF2-40B4-BE49-F238E27FC236}">
                  <a16:creationId xmlns:a16="http://schemas.microsoft.com/office/drawing/2014/main" id="{02722DE5-836D-7543-BAA7-FB6F7F1C394A}"/>
                </a:ext>
              </a:extLst>
            </p:cNvPr>
            <p:cNvSpPr/>
            <p:nvPr/>
          </p:nvSpPr>
          <p:spPr>
            <a:xfrm>
              <a:off x="4571666" y="2826752"/>
              <a:ext cx="451878" cy="177733"/>
            </a:xfrm>
            <a:prstGeom prst="rect">
              <a:avLst/>
            </a:prstGeom>
          </p:spPr>
          <p:txBody>
            <a:bodyPr wrap="none">
              <a:spAutoFit/>
            </a:bodyPr>
            <a:lstStyle/>
            <a:p>
              <a:pPr algn="r" defTabSz="914354">
                <a:lnSpc>
                  <a:spcPts val="1480"/>
                </a:lnSpc>
              </a:pPr>
              <a:r>
                <a:rPr lang="en-US" sz="900"/>
                <a:t>BEIJING</a:t>
              </a:r>
            </a:p>
          </p:txBody>
        </p:sp>
        <p:sp>
          <p:nvSpPr>
            <p:cNvPr id="10" name="Rectangle 39">
              <a:extLst>
                <a:ext uri="{FF2B5EF4-FFF2-40B4-BE49-F238E27FC236}">
                  <a16:creationId xmlns:a16="http://schemas.microsoft.com/office/drawing/2014/main" id="{D7409B27-65DC-CC43-A8C1-36BA98C8EF83}"/>
                </a:ext>
              </a:extLst>
            </p:cNvPr>
            <p:cNvSpPr/>
            <p:nvPr/>
          </p:nvSpPr>
          <p:spPr>
            <a:xfrm>
              <a:off x="3113499" y="2462876"/>
              <a:ext cx="503276" cy="177733"/>
            </a:xfrm>
            <a:prstGeom prst="rect">
              <a:avLst/>
            </a:prstGeom>
          </p:spPr>
          <p:txBody>
            <a:bodyPr wrap="none">
              <a:spAutoFit/>
            </a:bodyPr>
            <a:lstStyle/>
            <a:p>
              <a:pPr algn="r" defTabSz="914354">
                <a:lnSpc>
                  <a:spcPts val="1480"/>
                </a:lnSpc>
              </a:pPr>
              <a:r>
                <a:rPr lang="en-US" sz="900"/>
                <a:t>MOSCOW</a:t>
              </a:r>
            </a:p>
          </p:txBody>
        </p:sp>
        <p:sp>
          <p:nvSpPr>
            <p:cNvPr id="11" name="Rectangle 40">
              <a:extLst>
                <a:ext uri="{FF2B5EF4-FFF2-40B4-BE49-F238E27FC236}">
                  <a16:creationId xmlns:a16="http://schemas.microsoft.com/office/drawing/2014/main" id="{C592ABE0-87E6-F84D-8401-22137B0C9DD2}"/>
                </a:ext>
              </a:extLst>
            </p:cNvPr>
            <p:cNvSpPr/>
            <p:nvPr/>
          </p:nvSpPr>
          <p:spPr>
            <a:xfrm>
              <a:off x="3278598" y="2693072"/>
              <a:ext cx="450784" cy="177733"/>
            </a:xfrm>
            <a:prstGeom prst="rect">
              <a:avLst/>
            </a:prstGeom>
          </p:spPr>
          <p:txBody>
            <a:bodyPr wrap="none">
              <a:spAutoFit/>
            </a:bodyPr>
            <a:lstStyle/>
            <a:p>
              <a:pPr defTabSz="914354">
                <a:lnSpc>
                  <a:spcPts val="1480"/>
                </a:lnSpc>
              </a:pPr>
              <a:r>
                <a:rPr lang="en-US" sz="900"/>
                <a:t>PRAGUE</a:t>
              </a:r>
            </a:p>
          </p:txBody>
        </p:sp>
        <p:sp>
          <p:nvSpPr>
            <p:cNvPr id="12" name="Rectangle 41">
              <a:extLst>
                <a:ext uri="{FF2B5EF4-FFF2-40B4-BE49-F238E27FC236}">
                  <a16:creationId xmlns:a16="http://schemas.microsoft.com/office/drawing/2014/main" id="{9CD2DFB5-9DB1-814E-887D-89E95186C347}"/>
                </a:ext>
              </a:extLst>
            </p:cNvPr>
            <p:cNvSpPr/>
            <p:nvPr/>
          </p:nvSpPr>
          <p:spPr>
            <a:xfrm>
              <a:off x="3476515" y="2901780"/>
              <a:ext cx="528430" cy="177733"/>
            </a:xfrm>
            <a:prstGeom prst="rect">
              <a:avLst/>
            </a:prstGeom>
          </p:spPr>
          <p:txBody>
            <a:bodyPr wrap="none">
              <a:spAutoFit/>
            </a:bodyPr>
            <a:lstStyle/>
            <a:p>
              <a:pPr defTabSz="914354">
                <a:lnSpc>
                  <a:spcPts val="1480"/>
                </a:lnSpc>
              </a:pPr>
              <a:r>
                <a:rPr lang="en-US" sz="900"/>
                <a:t>ISTANBUL</a:t>
              </a:r>
            </a:p>
          </p:txBody>
        </p:sp>
        <p:sp>
          <p:nvSpPr>
            <p:cNvPr id="13" name="Rectangle 42">
              <a:extLst>
                <a:ext uri="{FF2B5EF4-FFF2-40B4-BE49-F238E27FC236}">
                  <a16:creationId xmlns:a16="http://schemas.microsoft.com/office/drawing/2014/main" id="{D356FCEC-5747-A242-80DC-4DDD1A9A4E18}"/>
                </a:ext>
              </a:extLst>
            </p:cNvPr>
            <p:cNvSpPr/>
            <p:nvPr/>
          </p:nvSpPr>
          <p:spPr>
            <a:xfrm>
              <a:off x="3612502" y="3030273"/>
              <a:ext cx="498903" cy="177733"/>
            </a:xfrm>
            <a:prstGeom prst="rect">
              <a:avLst/>
            </a:prstGeom>
          </p:spPr>
          <p:txBody>
            <a:bodyPr wrap="none">
              <a:spAutoFit/>
            </a:bodyPr>
            <a:lstStyle/>
            <a:p>
              <a:pPr defTabSz="914354">
                <a:lnSpc>
                  <a:spcPts val="1480"/>
                </a:lnSpc>
              </a:pPr>
              <a:r>
                <a:rPr lang="en-US" sz="900"/>
                <a:t>LARNACA</a:t>
              </a:r>
            </a:p>
          </p:txBody>
        </p:sp>
        <p:sp>
          <p:nvSpPr>
            <p:cNvPr id="14" name="Rectangle 43">
              <a:extLst>
                <a:ext uri="{FF2B5EF4-FFF2-40B4-BE49-F238E27FC236}">
                  <a16:creationId xmlns:a16="http://schemas.microsoft.com/office/drawing/2014/main" id="{EC3EA17A-1822-D24F-8C4E-B8D35E0230A6}"/>
                </a:ext>
              </a:extLst>
            </p:cNvPr>
            <p:cNvSpPr/>
            <p:nvPr/>
          </p:nvSpPr>
          <p:spPr>
            <a:xfrm>
              <a:off x="2260781" y="2852063"/>
              <a:ext cx="584204" cy="251967"/>
            </a:xfrm>
            <a:prstGeom prst="rect">
              <a:avLst/>
            </a:prstGeom>
          </p:spPr>
          <p:txBody>
            <a:bodyPr wrap="none">
              <a:spAutoFit/>
            </a:bodyPr>
            <a:lstStyle/>
            <a:p>
              <a:pPr algn="ctr" defTabSz="914354"/>
              <a:r>
                <a:rPr lang="en-US" sz="900"/>
                <a:t>MADRID</a:t>
              </a:r>
            </a:p>
            <a:p>
              <a:pPr algn="ctr" defTabSz="914354"/>
              <a:r>
                <a:rPr lang="en-US" sz="900"/>
                <a:t>ERV ALARM</a:t>
              </a:r>
            </a:p>
          </p:txBody>
        </p:sp>
        <p:sp>
          <p:nvSpPr>
            <p:cNvPr id="15" name="Rectangle 44">
              <a:extLst>
                <a:ext uri="{FF2B5EF4-FFF2-40B4-BE49-F238E27FC236}">
                  <a16:creationId xmlns:a16="http://schemas.microsoft.com/office/drawing/2014/main" id="{84538148-A3F1-0B49-8BB0-CCA3BEFFDB42}"/>
                </a:ext>
              </a:extLst>
            </p:cNvPr>
            <p:cNvSpPr/>
            <p:nvPr/>
          </p:nvSpPr>
          <p:spPr>
            <a:xfrm>
              <a:off x="2939896" y="3143970"/>
              <a:ext cx="753244" cy="251967"/>
            </a:xfrm>
            <a:prstGeom prst="rect">
              <a:avLst/>
            </a:prstGeom>
          </p:spPr>
          <p:txBody>
            <a:bodyPr wrap="square">
              <a:spAutoFit/>
            </a:bodyPr>
            <a:lstStyle/>
            <a:p>
              <a:pPr defTabSz="914354"/>
              <a:r>
                <a:rPr lang="en-US" sz="900"/>
                <a:t>PALMA</a:t>
              </a:r>
              <a:r>
                <a:rPr lang="en-US" sz="700" b="1"/>
                <a:t> </a:t>
              </a:r>
              <a:r>
                <a:rPr lang="en-US" sz="900"/>
                <a:t>DE</a:t>
              </a:r>
            </a:p>
            <a:p>
              <a:pPr defTabSz="914354"/>
              <a:r>
                <a:rPr lang="en-US" sz="900"/>
                <a:t>MALLORCA</a:t>
              </a:r>
            </a:p>
          </p:txBody>
        </p:sp>
        <p:sp>
          <p:nvSpPr>
            <p:cNvPr id="16" name="Rectangle 45">
              <a:extLst>
                <a:ext uri="{FF2B5EF4-FFF2-40B4-BE49-F238E27FC236}">
                  <a16:creationId xmlns:a16="http://schemas.microsoft.com/office/drawing/2014/main" id="{C0425BBD-B431-B84A-9B6D-D786A67F7913}"/>
                </a:ext>
              </a:extLst>
            </p:cNvPr>
            <p:cNvSpPr/>
            <p:nvPr/>
          </p:nvSpPr>
          <p:spPr>
            <a:xfrm>
              <a:off x="2729824" y="4296365"/>
              <a:ext cx="602795" cy="194224"/>
            </a:xfrm>
            <a:prstGeom prst="rect">
              <a:avLst/>
            </a:prstGeom>
          </p:spPr>
          <p:txBody>
            <a:bodyPr wrap="none">
              <a:spAutoFit/>
            </a:bodyPr>
            <a:lstStyle/>
            <a:p>
              <a:pPr algn="r" defTabSz="914354">
                <a:lnSpc>
                  <a:spcPts val="1480"/>
                </a:lnSpc>
              </a:pPr>
              <a:r>
                <a:rPr lang="en-US" sz="900"/>
                <a:t>CAPE</a:t>
              </a:r>
              <a:r>
                <a:rPr lang="en-US" sz="800" b="1"/>
                <a:t> </a:t>
              </a:r>
              <a:r>
                <a:rPr lang="en-US" sz="900"/>
                <a:t>TOWN</a:t>
              </a:r>
            </a:p>
          </p:txBody>
        </p:sp>
        <p:sp>
          <p:nvSpPr>
            <p:cNvPr id="17" name="Rectangle 46">
              <a:extLst>
                <a:ext uri="{FF2B5EF4-FFF2-40B4-BE49-F238E27FC236}">
                  <a16:creationId xmlns:a16="http://schemas.microsoft.com/office/drawing/2014/main" id="{5B1DC847-8AEB-A840-89E6-A6CFB1066280}"/>
                </a:ext>
              </a:extLst>
            </p:cNvPr>
            <p:cNvSpPr/>
            <p:nvPr/>
          </p:nvSpPr>
          <p:spPr>
            <a:xfrm>
              <a:off x="4222636" y="3358518"/>
              <a:ext cx="525150" cy="177733"/>
            </a:xfrm>
            <a:prstGeom prst="rect">
              <a:avLst/>
            </a:prstGeom>
          </p:spPr>
          <p:txBody>
            <a:bodyPr wrap="none">
              <a:spAutoFit/>
            </a:bodyPr>
            <a:lstStyle/>
            <a:p>
              <a:pPr algn="r" defTabSz="914354">
                <a:lnSpc>
                  <a:spcPts val="1480"/>
                </a:lnSpc>
              </a:pPr>
              <a:r>
                <a:rPr lang="en-US" sz="900"/>
                <a:t>BANGKOK</a:t>
              </a:r>
            </a:p>
          </p:txBody>
        </p:sp>
        <p:sp>
          <p:nvSpPr>
            <p:cNvPr id="18" name="Rectangle 47">
              <a:extLst>
                <a:ext uri="{FF2B5EF4-FFF2-40B4-BE49-F238E27FC236}">
                  <a16:creationId xmlns:a16="http://schemas.microsoft.com/office/drawing/2014/main" id="{603B24A2-7EAB-A443-89BD-C4E44F27BED4}"/>
                </a:ext>
              </a:extLst>
            </p:cNvPr>
            <p:cNvSpPr/>
            <p:nvPr/>
          </p:nvSpPr>
          <p:spPr>
            <a:xfrm>
              <a:off x="5206589" y="4392955"/>
              <a:ext cx="445316" cy="177733"/>
            </a:xfrm>
            <a:prstGeom prst="rect">
              <a:avLst/>
            </a:prstGeom>
          </p:spPr>
          <p:txBody>
            <a:bodyPr wrap="none">
              <a:spAutoFit/>
            </a:bodyPr>
            <a:lstStyle/>
            <a:p>
              <a:pPr algn="r" defTabSz="914354">
                <a:lnSpc>
                  <a:spcPts val="1480"/>
                </a:lnSpc>
              </a:pPr>
              <a:r>
                <a:rPr lang="en-US" sz="900"/>
                <a:t>SYDNEY</a:t>
              </a:r>
            </a:p>
          </p:txBody>
        </p:sp>
      </p:grpSp>
      <p:grpSp>
        <p:nvGrpSpPr>
          <p:cNvPr id="32" name="Grupp 31"/>
          <p:cNvGrpSpPr/>
          <p:nvPr userDrawn="1"/>
        </p:nvGrpSpPr>
        <p:grpSpPr>
          <a:xfrm>
            <a:off x="8951024" y="1470697"/>
            <a:ext cx="3305101" cy="4636906"/>
            <a:chOff x="8951024" y="1261696"/>
            <a:chExt cx="3305101" cy="4636906"/>
          </a:xfrm>
        </p:grpSpPr>
        <p:grpSp>
          <p:nvGrpSpPr>
            <p:cNvPr id="33" name="Grupp 32"/>
            <p:cNvGrpSpPr/>
            <p:nvPr/>
          </p:nvGrpSpPr>
          <p:grpSpPr>
            <a:xfrm>
              <a:off x="8956208" y="1261696"/>
              <a:ext cx="3239589" cy="360000"/>
              <a:chOff x="8956208" y="1348778"/>
              <a:chExt cx="3239589" cy="360000"/>
            </a:xfrm>
          </p:grpSpPr>
          <p:sp>
            <p:nvSpPr>
              <p:cNvPr id="61" name="Rektangel 60"/>
              <p:cNvSpPr/>
              <p:nvPr/>
            </p:nvSpPr>
            <p:spPr>
              <a:xfrm>
                <a:off x="8956208" y="1348778"/>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p:cNvSpPr/>
              <p:nvPr/>
            </p:nvSpPr>
            <p:spPr>
              <a:xfrm>
                <a:off x="8985385" y="1397644"/>
                <a:ext cx="3082834" cy="276999"/>
              </a:xfrm>
              <a:prstGeom prst="rect">
                <a:avLst/>
              </a:prstGeom>
            </p:spPr>
            <p:txBody>
              <a:bodyPr wrap="square">
                <a:spAutoFit/>
              </a:bodyPr>
              <a:lstStyle/>
              <a:p>
                <a:pPr defTabSz="914354"/>
                <a:r>
                  <a:rPr lang="en-US" sz="1200">
                    <a:solidFill>
                      <a:srgbClr val="003C78"/>
                    </a:solidFill>
                  </a:rPr>
                  <a:t>300 </a:t>
                </a:r>
                <a:r>
                  <a:rPr lang="en-US" sz="1200" err="1">
                    <a:solidFill>
                      <a:srgbClr val="003C78"/>
                    </a:solidFill>
                  </a:rPr>
                  <a:t>lokal</a:t>
                </a:r>
                <a:r>
                  <a:rPr lang="en-US" sz="1200" baseline="0">
                    <a:solidFill>
                      <a:srgbClr val="003C78"/>
                    </a:solidFill>
                  </a:rPr>
                  <a:t> </a:t>
                </a:r>
                <a:r>
                  <a:rPr lang="en-US" sz="1200" baseline="0" err="1">
                    <a:solidFill>
                      <a:srgbClr val="003C78"/>
                    </a:solidFill>
                  </a:rPr>
                  <a:t>expertis</a:t>
                </a:r>
                <a:endParaRPr lang="en-GB" sz="1200">
                  <a:solidFill>
                    <a:srgbClr val="003C78"/>
                  </a:solidFill>
                </a:endParaRPr>
              </a:p>
            </p:txBody>
          </p:sp>
        </p:grpSp>
        <p:grpSp>
          <p:nvGrpSpPr>
            <p:cNvPr id="34" name="Grupp 33"/>
            <p:cNvGrpSpPr/>
            <p:nvPr/>
          </p:nvGrpSpPr>
          <p:grpSpPr>
            <a:xfrm>
              <a:off x="8951024" y="5538602"/>
              <a:ext cx="3239589" cy="360000"/>
              <a:chOff x="8951024" y="5198961"/>
              <a:chExt cx="3239589" cy="360000"/>
            </a:xfrm>
          </p:grpSpPr>
          <p:sp>
            <p:nvSpPr>
              <p:cNvPr id="59" name="Rektangel 58"/>
              <p:cNvSpPr/>
              <p:nvPr/>
            </p:nvSpPr>
            <p:spPr>
              <a:xfrm>
                <a:off x="8951024" y="5198961"/>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p:cNvSpPr/>
              <p:nvPr/>
            </p:nvSpPr>
            <p:spPr>
              <a:xfrm>
                <a:off x="8962987" y="5216791"/>
                <a:ext cx="2879118" cy="276614"/>
              </a:xfrm>
              <a:prstGeom prst="rect">
                <a:avLst/>
              </a:prstGeom>
            </p:spPr>
            <p:txBody>
              <a:bodyPr wrap="square">
                <a:spAutoFit/>
              </a:bodyPr>
              <a:lstStyle/>
              <a:p>
                <a:pPr>
                  <a:lnSpc>
                    <a:spcPct val="110000"/>
                  </a:lnSpc>
                  <a:spcAft>
                    <a:spcPts val="1000"/>
                  </a:spcAft>
                  <a:buClr>
                    <a:srgbClr val="003C78"/>
                  </a:buClr>
                  <a:buSzPct val="95000"/>
                </a:pPr>
                <a:r>
                  <a:rPr lang="en-US" sz="1200" err="1">
                    <a:solidFill>
                      <a:srgbClr val="003C78"/>
                    </a:solidFill>
                  </a:rPr>
                  <a:t>Kostnadseffektiva</a:t>
                </a:r>
                <a:endParaRPr lang="sv-SE" sz="1200">
                  <a:solidFill>
                    <a:srgbClr val="003C78"/>
                  </a:solidFill>
                </a:endParaRPr>
              </a:p>
            </p:txBody>
          </p:sp>
        </p:grpSp>
        <p:grpSp>
          <p:nvGrpSpPr>
            <p:cNvPr id="35" name="Grupp 34"/>
            <p:cNvGrpSpPr/>
            <p:nvPr/>
          </p:nvGrpSpPr>
          <p:grpSpPr>
            <a:xfrm>
              <a:off x="8956009" y="1716220"/>
              <a:ext cx="3239589" cy="360000"/>
              <a:chOff x="8956009" y="1829429"/>
              <a:chExt cx="3239589" cy="360000"/>
            </a:xfrm>
          </p:grpSpPr>
          <p:sp>
            <p:nvSpPr>
              <p:cNvPr id="57" name="Rektangel 56"/>
              <p:cNvSpPr/>
              <p:nvPr/>
            </p:nvSpPr>
            <p:spPr>
              <a:xfrm>
                <a:off x="8956009" y="1829429"/>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p:cNvSpPr/>
              <p:nvPr/>
            </p:nvSpPr>
            <p:spPr>
              <a:xfrm>
                <a:off x="8969445" y="1876570"/>
                <a:ext cx="2983621" cy="276999"/>
              </a:xfrm>
              <a:prstGeom prst="rect">
                <a:avLst/>
              </a:prstGeom>
            </p:spPr>
            <p:txBody>
              <a:bodyPr wrap="square">
                <a:spAutoFit/>
              </a:bodyPr>
              <a:lstStyle/>
              <a:p>
                <a:pPr defTabSz="914354"/>
                <a:r>
                  <a:rPr lang="en-US" sz="1200">
                    <a:solidFill>
                      <a:srgbClr val="003C78"/>
                    </a:solidFill>
                  </a:rPr>
                  <a:t>50 000 </a:t>
                </a:r>
                <a:r>
                  <a:rPr lang="en-US" sz="1200" err="1">
                    <a:solidFill>
                      <a:srgbClr val="003C78"/>
                    </a:solidFill>
                  </a:rPr>
                  <a:t>leverantörer</a:t>
                </a:r>
                <a:endParaRPr lang="en-GB" sz="1200">
                  <a:solidFill>
                    <a:srgbClr val="003C78"/>
                  </a:solidFill>
                </a:endParaRPr>
              </a:p>
            </p:txBody>
          </p:sp>
        </p:grpSp>
        <p:grpSp>
          <p:nvGrpSpPr>
            <p:cNvPr id="36" name="Grupp 35"/>
            <p:cNvGrpSpPr/>
            <p:nvPr/>
          </p:nvGrpSpPr>
          <p:grpSpPr>
            <a:xfrm>
              <a:off x="8958812" y="2185845"/>
              <a:ext cx="3239589" cy="360000"/>
              <a:chOff x="8958812" y="2307763"/>
              <a:chExt cx="3239589" cy="360000"/>
            </a:xfrm>
          </p:grpSpPr>
          <p:sp>
            <p:nvSpPr>
              <p:cNvPr id="55" name="Rektangel 54"/>
              <p:cNvSpPr/>
              <p:nvPr/>
            </p:nvSpPr>
            <p:spPr>
              <a:xfrm>
                <a:off x="8958812" y="2307763"/>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p:cNvSpPr/>
              <p:nvPr/>
            </p:nvSpPr>
            <p:spPr>
              <a:xfrm>
                <a:off x="8969445" y="2364119"/>
                <a:ext cx="2879118" cy="276999"/>
              </a:xfrm>
              <a:prstGeom prst="rect">
                <a:avLst/>
              </a:prstGeom>
            </p:spPr>
            <p:txBody>
              <a:bodyPr wrap="square">
                <a:spAutoFit/>
              </a:bodyPr>
              <a:lstStyle/>
              <a:p>
                <a:pPr defTabSz="914354"/>
                <a:r>
                  <a:rPr lang="en-US" sz="1200">
                    <a:solidFill>
                      <a:srgbClr val="003C78"/>
                    </a:solidFill>
                  </a:rPr>
                  <a:t>40 </a:t>
                </a:r>
                <a:r>
                  <a:rPr lang="en-US" sz="1200" err="1">
                    <a:solidFill>
                      <a:srgbClr val="003C78"/>
                    </a:solidFill>
                  </a:rPr>
                  <a:t>olika</a:t>
                </a:r>
                <a:r>
                  <a:rPr lang="en-US" sz="1200">
                    <a:solidFill>
                      <a:srgbClr val="003C78"/>
                    </a:solidFill>
                  </a:rPr>
                  <a:t> </a:t>
                </a:r>
                <a:r>
                  <a:rPr lang="en-US" sz="1200" err="1">
                    <a:solidFill>
                      <a:srgbClr val="003C78"/>
                    </a:solidFill>
                  </a:rPr>
                  <a:t>språk</a:t>
                </a:r>
                <a:r>
                  <a:rPr lang="en-US" sz="1200">
                    <a:solidFill>
                      <a:srgbClr val="003C78"/>
                    </a:solidFill>
                  </a:rPr>
                  <a:t> </a:t>
                </a:r>
                <a:endParaRPr lang="en-GB" sz="1200">
                  <a:solidFill>
                    <a:srgbClr val="003C78"/>
                  </a:solidFill>
                </a:endParaRPr>
              </a:p>
            </p:txBody>
          </p:sp>
        </p:grpSp>
        <p:grpSp>
          <p:nvGrpSpPr>
            <p:cNvPr id="37" name="Grupp 36"/>
            <p:cNvGrpSpPr/>
            <p:nvPr/>
          </p:nvGrpSpPr>
          <p:grpSpPr>
            <a:xfrm>
              <a:off x="8956214" y="2654863"/>
              <a:ext cx="3239589" cy="360000"/>
              <a:chOff x="8956214" y="2811617"/>
              <a:chExt cx="3239589" cy="360000"/>
            </a:xfrm>
          </p:grpSpPr>
          <p:sp>
            <p:nvSpPr>
              <p:cNvPr id="53" name="Rektangel 52"/>
              <p:cNvSpPr/>
              <p:nvPr/>
            </p:nvSpPr>
            <p:spPr>
              <a:xfrm>
                <a:off x="8956214" y="2811617"/>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p:cNvSpPr/>
              <p:nvPr/>
            </p:nvSpPr>
            <p:spPr>
              <a:xfrm>
                <a:off x="8988240" y="2869381"/>
                <a:ext cx="2879118" cy="276999"/>
              </a:xfrm>
              <a:prstGeom prst="rect">
                <a:avLst/>
              </a:prstGeom>
            </p:spPr>
            <p:txBody>
              <a:bodyPr wrap="square">
                <a:spAutoFit/>
              </a:bodyPr>
              <a:lstStyle/>
              <a:p>
                <a:pPr defTabSz="914354"/>
                <a:r>
                  <a:rPr lang="en-US" sz="1200">
                    <a:solidFill>
                      <a:srgbClr val="003C78"/>
                    </a:solidFill>
                  </a:rPr>
                  <a:t>38 </a:t>
                </a:r>
                <a:r>
                  <a:rPr lang="en-US" sz="1200" err="1">
                    <a:solidFill>
                      <a:srgbClr val="003C78"/>
                    </a:solidFill>
                  </a:rPr>
                  <a:t>Medicinska</a:t>
                </a:r>
                <a:r>
                  <a:rPr lang="en-US" sz="1200">
                    <a:solidFill>
                      <a:srgbClr val="003C78"/>
                    </a:solidFill>
                  </a:rPr>
                  <a:t> </a:t>
                </a:r>
                <a:r>
                  <a:rPr lang="en-US" sz="1200" err="1">
                    <a:solidFill>
                      <a:srgbClr val="003C78"/>
                    </a:solidFill>
                  </a:rPr>
                  <a:t>rådgivare</a:t>
                </a:r>
                <a:endParaRPr lang="en-GB" sz="1200">
                  <a:solidFill>
                    <a:srgbClr val="003C78"/>
                  </a:solidFill>
                </a:endParaRPr>
              </a:p>
            </p:txBody>
          </p:sp>
        </p:grpSp>
        <p:grpSp>
          <p:nvGrpSpPr>
            <p:cNvPr id="38" name="Grupp 37"/>
            <p:cNvGrpSpPr/>
            <p:nvPr/>
          </p:nvGrpSpPr>
          <p:grpSpPr>
            <a:xfrm>
              <a:off x="8951029" y="3146098"/>
              <a:ext cx="3247818" cy="360000"/>
              <a:chOff x="8951029" y="3294143"/>
              <a:chExt cx="3247818" cy="360000"/>
            </a:xfrm>
          </p:grpSpPr>
          <p:sp>
            <p:nvSpPr>
              <p:cNvPr id="51" name="Rektangel 50"/>
              <p:cNvSpPr/>
              <p:nvPr/>
            </p:nvSpPr>
            <p:spPr>
              <a:xfrm>
                <a:off x="8951029" y="3294143"/>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p:cNvSpPr/>
              <p:nvPr/>
            </p:nvSpPr>
            <p:spPr>
              <a:xfrm>
                <a:off x="8959258" y="3344961"/>
                <a:ext cx="3239589" cy="295466"/>
              </a:xfrm>
              <a:prstGeom prst="rect">
                <a:avLst/>
              </a:prstGeom>
            </p:spPr>
            <p:txBody>
              <a:bodyPr wrap="square">
                <a:spAutoFit/>
              </a:bodyPr>
              <a:lstStyle/>
              <a:p>
                <a:pPr marL="0" lvl="1">
                  <a:lnSpc>
                    <a:spcPct val="110000"/>
                  </a:lnSpc>
                  <a:spcAft>
                    <a:spcPts val="1000"/>
                  </a:spcAft>
                  <a:buClr>
                    <a:srgbClr val="003C78"/>
                  </a:buClr>
                  <a:buSzPct val="95000"/>
                </a:pPr>
                <a:r>
                  <a:rPr lang="en-US" sz="1200" kern="1200" err="1">
                    <a:solidFill>
                      <a:srgbClr val="003C78"/>
                    </a:solidFill>
                    <a:latin typeface="+mn-lt"/>
                    <a:ea typeface="+mn-ea"/>
                    <a:cs typeface="+mn-cs"/>
                  </a:rPr>
                  <a:t>Specialiserade</a:t>
                </a:r>
                <a:r>
                  <a:rPr lang="en-US" sz="1200" kern="1200" baseline="0">
                    <a:solidFill>
                      <a:srgbClr val="003C78"/>
                    </a:solidFill>
                    <a:latin typeface="+mn-lt"/>
                    <a:ea typeface="+mn-ea"/>
                    <a:cs typeface="+mn-cs"/>
                  </a:rPr>
                  <a:t> </a:t>
                </a:r>
                <a:r>
                  <a:rPr lang="en-US" sz="1200" kern="1200" err="1">
                    <a:solidFill>
                      <a:srgbClr val="003C78"/>
                    </a:solidFill>
                    <a:latin typeface="+mn-lt"/>
                    <a:ea typeface="+mn-ea"/>
                    <a:cs typeface="+mn-cs"/>
                  </a:rPr>
                  <a:t>på</a:t>
                </a:r>
                <a:r>
                  <a:rPr lang="en-US" sz="1200" spc="-60">
                    <a:solidFill>
                      <a:srgbClr val="003C78"/>
                    </a:solidFill>
                    <a:latin typeface="Verdana" panose="020B0604030504040204" pitchFamily="34" charset="0"/>
                    <a:ea typeface="Verdana" panose="020B0604030504040204" pitchFamily="34" charset="0"/>
                    <a:cs typeface="Verdana" panose="020B0604030504040204" pitchFamily="34" charset="0"/>
                  </a:rPr>
                  <a:t> </a:t>
                </a:r>
                <a:r>
                  <a:rPr lang="en-US" sz="1200" kern="1200" err="1">
                    <a:solidFill>
                      <a:srgbClr val="003C78"/>
                    </a:solidFill>
                    <a:latin typeface="+mn-lt"/>
                    <a:ea typeface="+mn-ea"/>
                    <a:cs typeface="+mn-cs"/>
                  </a:rPr>
                  <a:t>katastrofhjälp</a:t>
                </a:r>
                <a:endParaRPr lang="en-US" sz="1200" kern="1200">
                  <a:solidFill>
                    <a:srgbClr val="003C78"/>
                  </a:solidFill>
                  <a:latin typeface="+mn-lt"/>
                  <a:ea typeface="+mn-ea"/>
                  <a:cs typeface="+mn-cs"/>
                </a:endParaRPr>
              </a:p>
            </p:txBody>
          </p:sp>
        </p:grpSp>
        <p:grpSp>
          <p:nvGrpSpPr>
            <p:cNvPr id="39" name="Grupp 38"/>
            <p:cNvGrpSpPr/>
            <p:nvPr/>
          </p:nvGrpSpPr>
          <p:grpSpPr>
            <a:xfrm>
              <a:off x="8951025" y="4104418"/>
              <a:ext cx="3239589" cy="360000"/>
              <a:chOff x="8951025" y="3764777"/>
              <a:chExt cx="3239589" cy="360000"/>
            </a:xfrm>
          </p:grpSpPr>
          <p:sp>
            <p:nvSpPr>
              <p:cNvPr id="49" name="Rektangel 48"/>
              <p:cNvSpPr/>
              <p:nvPr/>
            </p:nvSpPr>
            <p:spPr>
              <a:xfrm>
                <a:off x="8951025" y="3764777"/>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p:cNvSpPr/>
              <p:nvPr/>
            </p:nvSpPr>
            <p:spPr>
              <a:xfrm>
                <a:off x="8951025" y="3817299"/>
                <a:ext cx="3207709" cy="276614"/>
              </a:xfrm>
              <a:prstGeom prst="rect">
                <a:avLst/>
              </a:prstGeom>
            </p:spPr>
            <p:txBody>
              <a:bodyPr wrap="square">
                <a:spAutoFit/>
              </a:bodyPr>
              <a:lstStyle/>
              <a:p>
                <a:pPr marL="0" lvl="1">
                  <a:lnSpc>
                    <a:spcPct val="110000"/>
                  </a:lnSpc>
                  <a:spcAft>
                    <a:spcPts val="1000"/>
                  </a:spcAft>
                  <a:buClr>
                    <a:srgbClr val="003C78"/>
                  </a:buClr>
                  <a:buSzPct val="95000"/>
                </a:pPr>
                <a:r>
                  <a:rPr lang="sv-SE" sz="1200">
                    <a:solidFill>
                      <a:srgbClr val="003C78"/>
                    </a:solidFill>
                  </a:rPr>
                  <a:t>Kontakt</a:t>
                </a:r>
                <a:r>
                  <a:rPr lang="sv-SE" sz="1200" baseline="0">
                    <a:solidFill>
                      <a:srgbClr val="003C78"/>
                    </a:solidFill>
                  </a:rPr>
                  <a:t> med anhöriga</a:t>
                </a:r>
                <a:endParaRPr lang="sv-SE" sz="1200">
                  <a:solidFill>
                    <a:srgbClr val="003C78"/>
                  </a:solidFill>
                </a:endParaRPr>
              </a:p>
            </p:txBody>
          </p:sp>
        </p:grpSp>
        <p:grpSp>
          <p:nvGrpSpPr>
            <p:cNvPr id="40" name="Grupp 39"/>
            <p:cNvGrpSpPr/>
            <p:nvPr/>
          </p:nvGrpSpPr>
          <p:grpSpPr>
            <a:xfrm>
              <a:off x="8951024" y="4566018"/>
              <a:ext cx="3243598" cy="360000"/>
              <a:chOff x="8951024" y="4226377"/>
              <a:chExt cx="3243598" cy="360000"/>
            </a:xfrm>
          </p:grpSpPr>
          <p:sp>
            <p:nvSpPr>
              <p:cNvPr id="47" name="Rektangel 46"/>
              <p:cNvSpPr/>
              <p:nvPr/>
            </p:nvSpPr>
            <p:spPr>
              <a:xfrm>
                <a:off x="8951024" y="4226377"/>
                <a:ext cx="3243598"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8960944" y="4274639"/>
                <a:ext cx="2879118" cy="276614"/>
              </a:xfrm>
              <a:prstGeom prst="rect">
                <a:avLst/>
              </a:prstGeom>
            </p:spPr>
            <p:txBody>
              <a:bodyPr wrap="square">
                <a:spAutoFit/>
              </a:bodyPr>
              <a:lstStyle/>
              <a:p>
                <a:pPr>
                  <a:lnSpc>
                    <a:spcPct val="110000"/>
                  </a:lnSpc>
                  <a:spcAft>
                    <a:spcPts val="1000"/>
                  </a:spcAft>
                  <a:buClr>
                    <a:srgbClr val="003C78"/>
                  </a:buClr>
                </a:pPr>
                <a:r>
                  <a:rPr lang="en-GB" sz="1200" err="1">
                    <a:solidFill>
                      <a:srgbClr val="003C78"/>
                    </a:solidFill>
                  </a:rPr>
                  <a:t>Ställer</a:t>
                </a:r>
                <a:r>
                  <a:rPr lang="en-GB" sz="1200">
                    <a:solidFill>
                      <a:srgbClr val="003C78"/>
                    </a:solidFill>
                  </a:rPr>
                  <a:t> </a:t>
                </a:r>
                <a:r>
                  <a:rPr lang="en-GB" sz="1200" err="1">
                    <a:solidFill>
                      <a:srgbClr val="003C78"/>
                    </a:solidFill>
                  </a:rPr>
                  <a:t>ut</a:t>
                </a:r>
                <a:r>
                  <a:rPr lang="en-GB" sz="1200">
                    <a:solidFill>
                      <a:srgbClr val="003C78"/>
                    </a:solidFill>
                  </a:rPr>
                  <a:t> </a:t>
                </a:r>
                <a:r>
                  <a:rPr lang="en-GB" sz="1200" err="1">
                    <a:solidFill>
                      <a:srgbClr val="003C78"/>
                    </a:solidFill>
                  </a:rPr>
                  <a:t>betalningsgarantier</a:t>
                </a:r>
                <a:endParaRPr lang="en-US" sz="1200">
                  <a:solidFill>
                    <a:srgbClr val="003C78"/>
                  </a:solidFill>
                </a:endParaRPr>
              </a:p>
            </p:txBody>
          </p:sp>
        </p:grpSp>
        <p:grpSp>
          <p:nvGrpSpPr>
            <p:cNvPr id="41" name="Grupp 40"/>
            <p:cNvGrpSpPr/>
            <p:nvPr/>
          </p:nvGrpSpPr>
          <p:grpSpPr>
            <a:xfrm>
              <a:off x="8952230" y="5036510"/>
              <a:ext cx="3303895" cy="360000"/>
              <a:chOff x="8952230" y="4696869"/>
              <a:chExt cx="3303895" cy="360000"/>
            </a:xfrm>
          </p:grpSpPr>
          <p:sp>
            <p:nvSpPr>
              <p:cNvPr id="45" name="Rektangel 44"/>
              <p:cNvSpPr/>
              <p:nvPr/>
            </p:nvSpPr>
            <p:spPr>
              <a:xfrm>
                <a:off x="8952230" y="4696869"/>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8969445" y="4747540"/>
                <a:ext cx="3286680" cy="276614"/>
              </a:xfrm>
              <a:prstGeom prst="rect">
                <a:avLst/>
              </a:prstGeom>
            </p:spPr>
            <p:txBody>
              <a:bodyPr wrap="square">
                <a:spAutoFit/>
              </a:bodyPr>
              <a:lstStyle/>
              <a:p>
                <a:pPr>
                  <a:lnSpc>
                    <a:spcPct val="110000"/>
                  </a:lnSpc>
                  <a:spcAft>
                    <a:spcPts val="1000"/>
                  </a:spcAft>
                  <a:buClr>
                    <a:srgbClr val="003C78"/>
                  </a:buClr>
                </a:pPr>
                <a:r>
                  <a:rPr lang="en-US" sz="1200" kern="1200" err="1">
                    <a:solidFill>
                      <a:srgbClr val="003C78"/>
                    </a:solidFill>
                    <a:latin typeface="+mn-lt"/>
                    <a:ea typeface="+mn-ea"/>
                    <a:cs typeface="+mn-cs"/>
                  </a:rPr>
                  <a:t>Kvalitetssäkrar</a:t>
                </a:r>
                <a:r>
                  <a:rPr lang="en-US" sz="1200" kern="1200">
                    <a:solidFill>
                      <a:srgbClr val="003C78"/>
                    </a:solidFill>
                    <a:latin typeface="+mn-lt"/>
                    <a:ea typeface="+mn-ea"/>
                    <a:cs typeface="+mn-cs"/>
                  </a:rPr>
                  <a:t> </a:t>
                </a:r>
                <a:r>
                  <a:rPr lang="en-US" sz="1200" kern="1200" err="1">
                    <a:solidFill>
                      <a:srgbClr val="003C78"/>
                    </a:solidFill>
                    <a:latin typeface="+mn-lt"/>
                    <a:ea typeface="+mn-ea"/>
                    <a:cs typeface="+mn-cs"/>
                  </a:rPr>
                  <a:t>kliniker</a:t>
                </a:r>
                <a:r>
                  <a:rPr lang="en-US" sz="1200" kern="1200">
                    <a:solidFill>
                      <a:srgbClr val="003C78"/>
                    </a:solidFill>
                    <a:latin typeface="+mn-lt"/>
                    <a:ea typeface="+mn-ea"/>
                    <a:cs typeface="+mn-cs"/>
                  </a:rPr>
                  <a:t> </a:t>
                </a:r>
                <a:r>
                  <a:rPr lang="en-US" sz="1200" kern="1200" err="1">
                    <a:solidFill>
                      <a:srgbClr val="003C78"/>
                    </a:solidFill>
                    <a:latin typeface="+mn-lt"/>
                    <a:ea typeface="+mn-ea"/>
                    <a:cs typeface="+mn-cs"/>
                  </a:rPr>
                  <a:t>och</a:t>
                </a:r>
                <a:r>
                  <a:rPr lang="en-US" sz="1200" kern="1200">
                    <a:solidFill>
                      <a:srgbClr val="003C78"/>
                    </a:solidFill>
                    <a:latin typeface="+mn-lt"/>
                    <a:ea typeface="+mn-ea"/>
                    <a:cs typeface="+mn-cs"/>
                  </a:rPr>
                  <a:t> </a:t>
                </a:r>
                <a:r>
                  <a:rPr lang="en-US" sz="1200" kern="1200" err="1">
                    <a:solidFill>
                      <a:srgbClr val="003C78"/>
                    </a:solidFill>
                    <a:latin typeface="+mn-lt"/>
                    <a:ea typeface="+mn-ea"/>
                    <a:cs typeface="+mn-cs"/>
                  </a:rPr>
                  <a:t>sjukhus</a:t>
                </a:r>
                <a:r>
                  <a:rPr lang="en-US" sz="1200" kern="1200">
                    <a:solidFill>
                      <a:srgbClr val="003C78"/>
                    </a:solidFill>
                    <a:latin typeface="+mn-lt"/>
                    <a:ea typeface="+mn-ea"/>
                    <a:cs typeface="+mn-cs"/>
                  </a:rPr>
                  <a:t> </a:t>
                </a:r>
              </a:p>
            </p:txBody>
          </p:sp>
        </p:grpSp>
        <p:grpSp>
          <p:nvGrpSpPr>
            <p:cNvPr id="42" name="Grupp 41"/>
            <p:cNvGrpSpPr/>
            <p:nvPr/>
          </p:nvGrpSpPr>
          <p:grpSpPr>
            <a:xfrm>
              <a:off x="8961949" y="3638006"/>
              <a:ext cx="3239589" cy="360000"/>
              <a:chOff x="8951025" y="3764777"/>
              <a:chExt cx="3239589" cy="360000"/>
            </a:xfrm>
          </p:grpSpPr>
          <p:sp>
            <p:nvSpPr>
              <p:cNvPr id="43" name="Rektangel 42"/>
              <p:cNvSpPr/>
              <p:nvPr/>
            </p:nvSpPr>
            <p:spPr>
              <a:xfrm>
                <a:off x="8951025" y="3764777"/>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p:cNvSpPr/>
              <p:nvPr/>
            </p:nvSpPr>
            <p:spPr>
              <a:xfrm>
                <a:off x="8951025" y="3817299"/>
                <a:ext cx="3207709" cy="295466"/>
              </a:xfrm>
              <a:prstGeom prst="rect">
                <a:avLst/>
              </a:prstGeom>
            </p:spPr>
            <p:txBody>
              <a:bodyPr wrap="square">
                <a:spAutoFit/>
              </a:bodyPr>
              <a:lstStyle/>
              <a:p>
                <a:pPr marL="0" lvl="1">
                  <a:lnSpc>
                    <a:spcPct val="110000"/>
                  </a:lnSpc>
                  <a:spcAft>
                    <a:spcPts val="1000"/>
                  </a:spcAft>
                  <a:buClr>
                    <a:srgbClr val="003C78"/>
                  </a:buClr>
                  <a:buSzPct val="95000"/>
                </a:pPr>
                <a:r>
                  <a:rPr lang="sv-SE" sz="1200">
                    <a:solidFill>
                      <a:srgbClr val="003C78"/>
                    </a:solidFill>
                  </a:rPr>
                  <a:t>Direkthjälp vid en nödsituation</a:t>
                </a:r>
              </a:p>
            </p:txBody>
          </p:sp>
        </p:grpSp>
      </p:grpSp>
      <p:grpSp>
        <p:nvGrpSpPr>
          <p:cNvPr id="63" name="Grupp 62"/>
          <p:cNvGrpSpPr/>
          <p:nvPr userDrawn="1"/>
        </p:nvGrpSpPr>
        <p:grpSpPr>
          <a:xfrm>
            <a:off x="-11527" y="1443619"/>
            <a:ext cx="4053869" cy="505317"/>
            <a:chOff x="0" y="1650696"/>
            <a:chExt cx="4053869" cy="505317"/>
          </a:xfrm>
        </p:grpSpPr>
        <p:sp>
          <p:nvSpPr>
            <p:cNvPr id="64" name="Rektangel 63"/>
            <p:cNvSpPr/>
            <p:nvPr/>
          </p:nvSpPr>
          <p:spPr>
            <a:xfrm>
              <a:off x="0" y="1650696"/>
              <a:ext cx="3483429" cy="505317"/>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p:cNvSpPr/>
            <p:nvPr/>
          </p:nvSpPr>
          <p:spPr>
            <a:xfrm>
              <a:off x="198363" y="1743972"/>
              <a:ext cx="3855506" cy="338554"/>
            </a:xfrm>
            <a:prstGeom prst="rect">
              <a:avLst/>
            </a:prstGeom>
          </p:spPr>
          <p:txBody>
            <a:bodyPr wrap="square">
              <a:spAutoFit/>
            </a:bodyPr>
            <a:lstStyle/>
            <a:p>
              <a:pPr defTabSz="914354"/>
              <a:r>
                <a:rPr lang="en-US" sz="1600">
                  <a:solidFill>
                    <a:srgbClr val="003C78"/>
                  </a:solidFill>
                </a:rPr>
                <a:t>13 </a:t>
              </a:r>
              <a:r>
                <a:rPr lang="en-US" sz="1600" err="1">
                  <a:solidFill>
                    <a:srgbClr val="003C78"/>
                  </a:solidFill>
                </a:rPr>
                <a:t>Servicekontor</a:t>
              </a:r>
              <a:endParaRPr lang="en-GB" sz="1600">
                <a:solidFill>
                  <a:srgbClr val="003C78"/>
                </a:solidFill>
              </a:endParaRPr>
            </a:p>
          </p:txBody>
        </p:sp>
      </p:grpSp>
    </p:spTree>
    <p:extLst>
      <p:ext uri="{BB962C8B-B14F-4D97-AF65-F5344CB8AC3E}">
        <p14:creationId xmlns:p14="http://schemas.microsoft.com/office/powerpoint/2010/main" val="314623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åra segment">
    <p:spTree>
      <p:nvGrpSpPr>
        <p:cNvPr id="1" name=""/>
        <p:cNvGrpSpPr/>
        <p:nvPr/>
      </p:nvGrpSpPr>
      <p:grpSpPr>
        <a:xfrm>
          <a:off x="0" y="0"/>
          <a:ext cx="0" cy="0"/>
          <a:chOff x="0" y="0"/>
          <a:chExt cx="0" cy="0"/>
        </a:xfrm>
      </p:grpSpPr>
      <p:sp>
        <p:nvSpPr>
          <p:cNvPr id="2" name="Rektangel 1"/>
          <p:cNvSpPr/>
          <p:nvPr userDrawn="1"/>
        </p:nvSpPr>
        <p:spPr>
          <a:xfrm>
            <a:off x="828000" y="578100"/>
            <a:ext cx="7362080" cy="584775"/>
          </a:xfrm>
          <a:prstGeom prst="rect">
            <a:avLst/>
          </a:prstGeom>
        </p:spPr>
        <p:txBody>
          <a:bodyPr wrap="none">
            <a:spAutoFit/>
          </a:bodyPr>
          <a:lstStyle/>
          <a:p>
            <a:r>
              <a:rPr lang="en-GB" sz="3200" kern="1200" err="1">
                <a:solidFill>
                  <a:srgbClr val="003C78"/>
                </a:solidFill>
                <a:latin typeface="+mn-lt"/>
                <a:ea typeface="+mn-ea"/>
                <a:cs typeface="+mn-cs"/>
              </a:rPr>
              <a:t>Våra</a:t>
            </a:r>
            <a:r>
              <a:rPr lang="en-GB" sz="3200" kern="1200" baseline="0">
                <a:solidFill>
                  <a:srgbClr val="003C78"/>
                </a:solidFill>
                <a:latin typeface="+mn-lt"/>
                <a:ea typeface="+mn-ea"/>
                <a:cs typeface="+mn-cs"/>
              </a:rPr>
              <a:t> segment </a:t>
            </a:r>
            <a:r>
              <a:rPr lang="en-GB" sz="3200" kern="1200" baseline="0" err="1">
                <a:solidFill>
                  <a:srgbClr val="003C78"/>
                </a:solidFill>
                <a:latin typeface="+mn-lt"/>
                <a:ea typeface="+mn-ea"/>
                <a:cs typeface="+mn-cs"/>
              </a:rPr>
              <a:t>och</a:t>
            </a:r>
            <a:r>
              <a:rPr lang="en-GB" sz="3200" kern="1200" baseline="0">
                <a:solidFill>
                  <a:srgbClr val="003C78"/>
                </a:solidFill>
                <a:latin typeface="+mn-lt"/>
                <a:ea typeface="+mn-ea"/>
                <a:cs typeface="+mn-cs"/>
              </a:rPr>
              <a:t> </a:t>
            </a:r>
            <a:r>
              <a:rPr lang="en-GB" sz="3200" kern="1200" baseline="0" err="1">
                <a:solidFill>
                  <a:srgbClr val="003C78"/>
                </a:solidFill>
                <a:latin typeface="+mn-lt"/>
                <a:ea typeface="+mn-ea"/>
                <a:cs typeface="+mn-cs"/>
              </a:rPr>
              <a:t>huvudprodukter</a:t>
            </a:r>
            <a:endParaRPr lang="sv-SE" sz="3200" kern="1200">
              <a:solidFill>
                <a:srgbClr val="003C78"/>
              </a:solidFill>
              <a:latin typeface="+mn-lt"/>
              <a:ea typeface="+mn-ea"/>
              <a:cs typeface="+mn-cs"/>
            </a:endParaRPr>
          </a:p>
        </p:txBody>
      </p:sp>
      <p:pic>
        <p:nvPicPr>
          <p:cNvPr id="67" name="Bildobjekt 6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68035" y="1983073"/>
            <a:ext cx="3264789" cy="2176527"/>
          </a:xfrm>
          <a:prstGeom prst="rect">
            <a:avLst/>
          </a:prstGeom>
        </p:spPr>
      </p:pic>
      <p:pic>
        <p:nvPicPr>
          <p:cNvPr id="68" name="Bildobjekt 67"/>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437456" y="1983073"/>
            <a:ext cx="3153875" cy="2176527"/>
          </a:xfrm>
          <a:prstGeom prst="rect">
            <a:avLst/>
          </a:prstGeom>
        </p:spPr>
      </p:pic>
      <p:sp>
        <p:nvSpPr>
          <p:cNvPr id="69" name="Rektangel 68"/>
          <p:cNvSpPr/>
          <p:nvPr/>
        </p:nvSpPr>
        <p:spPr>
          <a:xfrm>
            <a:off x="4790395" y="3850796"/>
            <a:ext cx="2448000" cy="468000"/>
          </a:xfrm>
          <a:prstGeom prst="rect">
            <a:avLst/>
          </a:prstGeom>
          <a:solidFill>
            <a:srgbClr val="B2D2F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cs typeface="Verdana" panose="020B0604030504040204" pitchFamily="34" charset="0"/>
              </a:rPr>
              <a:t>PRIVAT</a:t>
            </a:r>
            <a:endParaRPr lang="en-GB" sz="1400" b="1">
              <a:latin typeface="Verdana" panose="020B0604030504040204" pitchFamily="34" charset="0"/>
              <a:ea typeface="Verdana" panose="020B0604030504040204" pitchFamily="34" charset="0"/>
              <a:cs typeface="Verdana" panose="020B0604030504040204" pitchFamily="34" charset="0"/>
            </a:endParaRPr>
          </a:p>
        </p:txBody>
      </p:sp>
      <p:sp>
        <p:nvSpPr>
          <p:cNvPr id="70" name="Rektangel 69"/>
          <p:cNvSpPr/>
          <p:nvPr/>
        </p:nvSpPr>
        <p:spPr>
          <a:xfrm>
            <a:off x="8576429" y="3883743"/>
            <a:ext cx="2448000" cy="432000"/>
          </a:xfrm>
          <a:prstGeom prst="rect">
            <a:avLst/>
          </a:prstGeom>
          <a:solidFill>
            <a:srgbClr val="E2EFF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AFFINITY</a:t>
            </a:r>
          </a:p>
        </p:txBody>
      </p:sp>
      <p:sp>
        <p:nvSpPr>
          <p:cNvPr id="71" name="textruta 70"/>
          <p:cNvSpPr txBox="1"/>
          <p:nvPr/>
        </p:nvSpPr>
        <p:spPr>
          <a:xfrm>
            <a:off x="1088571" y="4490667"/>
            <a:ext cx="2449285" cy="1077218"/>
          </a:xfrm>
          <a:prstGeom prst="rect">
            <a:avLst/>
          </a:prstGeom>
          <a:noFill/>
        </p:spPr>
        <p:txBody>
          <a:bodyPr wrap="square" rtlCol="0">
            <a:spAutoFit/>
          </a:bodyPr>
          <a:lstStyle/>
          <a:p>
            <a:pPr algn="ctr">
              <a:spcAft>
                <a:spcPts val="600"/>
              </a:spcAft>
            </a:pPr>
            <a:r>
              <a:rPr lang="en-GB"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Tjänsteresor</a:t>
            </a:r>
            <a:endParaRPr lang="en-GB">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spcAft>
                <a:spcPts val="600"/>
              </a:spcAft>
            </a:pPr>
            <a:r>
              <a:rPr lang="en-GB" sz="1800"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Utlandsstationering</a:t>
            </a:r>
            <a:endParaRPr lang="en-GB" sz="1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spcAft>
                <a:spcPts val="600"/>
              </a:spcAft>
            </a:pPr>
            <a:endParaRPr lang="en-GB">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textruta 71"/>
          <p:cNvSpPr txBox="1"/>
          <p:nvPr/>
        </p:nvSpPr>
        <p:spPr>
          <a:xfrm>
            <a:off x="4790395" y="4490667"/>
            <a:ext cx="2447999" cy="723275"/>
          </a:xfrm>
          <a:prstGeom prst="rect">
            <a:avLst/>
          </a:prstGeom>
          <a:noFill/>
        </p:spPr>
        <p:txBody>
          <a:bodyPr wrap="square" rtlCol="0">
            <a:spAutoFit/>
          </a:bodyPr>
          <a:lstStyle/>
          <a:p>
            <a:pPr algn="ctr">
              <a:spcAft>
                <a:spcPts val="600"/>
              </a:spcAft>
            </a:pPr>
            <a:r>
              <a:rPr lang="en-GB"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Privatresor</a:t>
            </a:r>
            <a:endParaRPr lang="en-GB">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spcAft>
                <a:spcPts val="600"/>
              </a:spcAft>
            </a:pPr>
            <a:r>
              <a:rPr lang="en-GB"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Avbeställning</a:t>
            </a:r>
            <a:endParaRPr lang="en-GB">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3" name="textruta 72"/>
          <p:cNvSpPr txBox="1"/>
          <p:nvPr/>
        </p:nvSpPr>
        <p:spPr>
          <a:xfrm>
            <a:off x="8382032" y="4502865"/>
            <a:ext cx="3050792" cy="723275"/>
          </a:xfrm>
          <a:prstGeom prst="rect">
            <a:avLst/>
          </a:prstGeom>
          <a:noFill/>
        </p:spPr>
        <p:txBody>
          <a:bodyPr wrap="square" rtlCol="0">
            <a:spAutoFit/>
          </a:bodyPr>
          <a:lstStyle/>
          <a:p>
            <a:pPr algn="ctr">
              <a:spcAft>
                <a:spcPts val="600"/>
              </a:spcAft>
            </a:pPr>
            <a:r>
              <a:rPr lang="en-GB">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Bank- </a:t>
            </a:r>
            <a:r>
              <a:rPr lang="en-GB"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och</a:t>
            </a:r>
            <a:r>
              <a:rPr lang="en-GB">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kreditkort</a:t>
            </a:r>
            <a:endParaRPr lang="en-GB">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spcAft>
                <a:spcPts val="600"/>
              </a:spcAft>
            </a:pPr>
            <a:r>
              <a:rPr lang="en-GB"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Allrisk</a:t>
            </a:r>
            <a:endParaRPr lang="en-GB">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4" name="Rektangel 73"/>
          <p:cNvSpPr/>
          <p:nvPr/>
        </p:nvSpPr>
        <p:spPr>
          <a:xfrm>
            <a:off x="798143" y="1950399"/>
            <a:ext cx="3189514" cy="2099070"/>
          </a:xfrm>
          <a:prstGeom prst="rect">
            <a:avLst/>
          </a:prstGeom>
          <a:blipFill dpi="0" rotWithShape="1">
            <a:blip r:embed="rId4" cstate="screen">
              <a:extLst>
                <a:ext uri="{28A0092B-C50C-407E-A947-70E740481C1C}">
                  <a14:useLocalDpi xmlns:a14="http://schemas.microsoft.com/office/drawing/2010/main"/>
                </a:ext>
              </a:extLst>
            </a:blip>
            <a:srcRect/>
            <a:stretch>
              <a:fillRect r="3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ktangel 74"/>
          <p:cNvSpPr/>
          <p:nvPr/>
        </p:nvSpPr>
        <p:spPr>
          <a:xfrm>
            <a:off x="1088571" y="3847743"/>
            <a:ext cx="2449286" cy="468000"/>
          </a:xfrm>
          <a:prstGeom prst="rect">
            <a:avLst/>
          </a:prstGeom>
          <a:solidFill>
            <a:srgbClr val="003C7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cs typeface="Verdana" panose="020B0604030504040204" pitchFamily="34" charset="0"/>
              </a:rPr>
              <a:t>FÖRETAG</a:t>
            </a:r>
            <a:endParaRPr lang="en-GB" sz="1600" b="1">
              <a:latin typeface="Verdana" panose="020B0604030504040204" pitchFamily="34" charset="0"/>
              <a:ea typeface="Verdana" panose="020B0604030504040204" pitchFamily="34" charset="0"/>
              <a:cs typeface="Verdana" panose="020B0604030504040204" pitchFamily="34" charset="0"/>
            </a:endParaRPr>
          </a:p>
        </p:txBody>
      </p:sp>
      <p:grpSp>
        <p:nvGrpSpPr>
          <p:cNvPr id="86" name="Grupp 85"/>
          <p:cNvGrpSpPr>
            <a:grpSpLocks noChangeAspect="1"/>
          </p:cNvGrpSpPr>
          <p:nvPr userDrawn="1"/>
        </p:nvGrpSpPr>
        <p:grpSpPr>
          <a:xfrm>
            <a:off x="10644662" y="769652"/>
            <a:ext cx="1224968" cy="360000"/>
            <a:chOff x="9776818" y="540000"/>
            <a:chExt cx="1599182" cy="476094"/>
          </a:xfrm>
        </p:grpSpPr>
        <p:grpSp>
          <p:nvGrpSpPr>
            <p:cNvPr id="87" name="Grupp 86"/>
            <p:cNvGrpSpPr/>
            <p:nvPr userDrawn="1"/>
          </p:nvGrpSpPr>
          <p:grpSpPr>
            <a:xfrm>
              <a:off x="10357738" y="552482"/>
              <a:ext cx="456066" cy="463612"/>
              <a:chOff x="9965372" y="3033077"/>
              <a:chExt cx="854618" cy="841349"/>
            </a:xfrm>
          </p:grpSpPr>
          <p:sp>
            <p:nvSpPr>
              <p:cNvPr id="94" name="Ellips 93"/>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5" name="Bildobjekt 9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88" name="Grupp 87"/>
            <p:cNvGrpSpPr/>
            <p:nvPr userDrawn="1"/>
          </p:nvGrpSpPr>
          <p:grpSpPr>
            <a:xfrm>
              <a:off x="9776818" y="540000"/>
              <a:ext cx="461073" cy="476094"/>
              <a:chOff x="8860081" y="3010426"/>
              <a:chExt cx="864000" cy="864000"/>
            </a:xfrm>
          </p:grpSpPr>
          <p:sp>
            <p:nvSpPr>
              <p:cNvPr id="92" name="Ellips 91"/>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3" name="Bildobjekt 92"/>
              <p:cNvPicPr>
                <a:picLocks/>
              </p:cNvPicPr>
              <p:nvPr userDrawn="1"/>
            </p:nvPicPr>
            <p:blipFill rotWithShape="1">
              <a:blip r:embed="rId6"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89" name="Grupp 88"/>
            <p:cNvGrpSpPr/>
            <p:nvPr userDrawn="1"/>
          </p:nvGrpSpPr>
          <p:grpSpPr>
            <a:xfrm>
              <a:off x="10914927" y="540000"/>
              <a:ext cx="461073" cy="476094"/>
              <a:chOff x="10992772" y="3018034"/>
              <a:chExt cx="864000" cy="864000"/>
            </a:xfrm>
          </p:grpSpPr>
          <p:sp>
            <p:nvSpPr>
              <p:cNvPr id="90" name="Ellips 89"/>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1" name="Bildobjekt 90"/>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Tree>
    <p:extLst>
      <p:ext uri="{BB962C8B-B14F-4D97-AF65-F5344CB8AC3E}">
        <p14:creationId xmlns:p14="http://schemas.microsoft.com/office/powerpoint/2010/main" val="1774009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Gemensamma portfölj - ERV Nordic">
    <p:spTree>
      <p:nvGrpSpPr>
        <p:cNvPr id="1" name=""/>
        <p:cNvGrpSpPr/>
        <p:nvPr/>
      </p:nvGrpSpPr>
      <p:grpSpPr>
        <a:xfrm>
          <a:off x="0" y="0"/>
          <a:ext cx="0" cy="0"/>
          <a:chOff x="0" y="0"/>
          <a:chExt cx="0" cy="0"/>
        </a:xfrm>
      </p:grpSpPr>
      <p:sp>
        <p:nvSpPr>
          <p:cNvPr id="2" name="Rektangel 1"/>
          <p:cNvSpPr/>
          <p:nvPr userDrawn="1"/>
        </p:nvSpPr>
        <p:spPr>
          <a:xfrm>
            <a:off x="828000" y="578100"/>
            <a:ext cx="8475397" cy="584775"/>
          </a:xfrm>
          <a:prstGeom prst="rect">
            <a:avLst/>
          </a:prstGeom>
        </p:spPr>
        <p:txBody>
          <a:bodyPr wrap="none">
            <a:spAutoFit/>
          </a:bodyPr>
          <a:lstStyle/>
          <a:p>
            <a:r>
              <a:rPr lang="en-GB" sz="3200" kern="1200" err="1">
                <a:solidFill>
                  <a:srgbClr val="003C78"/>
                </a:solidFill>
                <a:latin typeface="+mn-lt"/>
                <a:ea typeface="+mn-ea"/>
                <a:cs typeface="+mn-cs"/>
              </a:rPr>
              <a:t>Vår</a:t>
            </a:r>
            <a:r>
              <a:rPr lang="en-GB" sz="3200" kern="1200">
                <a:solidFill>
                  <a:srgbClr val="003C78"/>
                </a:solidFill>
                <a:latin typeface="+mn-lt"/>
                <a:ea typeface="+mn-ea"/>
                <a:cs typeface="+mn-cs"/>
              </a:rPr>
              <a:t> </a:t>
            </a:r>
            <a:r>
              <a:rPr lang="en-GB" sz="3200" kern="1200" err="1">
                <a:solidFill>
                  <a:srgbClr val="003C78"/>
                </a:solidFill>
                <a:latin typeface="+mn-lt"/>
                <a:ea typeface="+mn-ea"/>
                <a:cs typeface="+mn-cs"/>
              </a:rPr>
              <a:t>gemensamma</a:t>
            </a:r>
            <a:r>
              <a:rPr lang="en-GB" sz="3200" kern="1200">
                <a:solidFill>
                  <a:srgbClr val="003C78"/>
                </a:solidFill>
                <a:latin typeface="+mn-lt"/>
                <a:ea typeface="+mn-ea"/>
                <a:cs typeface="+mn-cs"/>
              </a:rPr>
              <a:t> </a:t>
            </a:r>
            <a:r>
              <a:rPr lang="en-GB" sz="3200" kern="1200" err="1">
                <a:solidFill>
                  <a:srgbClr val="003C78"/>
                </a:solidFill>
                <a:latin typeface="+mn-lt"/>
                <a:ea typeface="+mn-ea"/>
                <a:cs typeface="+mn-cs"/>
              </a:rPr>
              <a:t>portfölj</a:t>
            </a:r>
            <a:r>
              <a:rPr lang="en-GB" sz="3200" kern="1200">
                <a:solidFill>
                  <a:srgbClr val="003C78"/>
                </a:solidFill>
                <a:latin typeface="+mn-lt"/>
                <a:ea typeface="+mn-ea"/>
                <a:cs typeface="+mn-cs"/>
              </a:rPr>
              <a:t> – ERV Nordic </a:t>
            </a:r>
            <a:endParaRPr lang="sv-SE" sz="3200" kern="1200">
              <a:solidFill>
                <a:srgbClr val="003C78"/>
              </a:solidFill>
              <a:latin typeface="+mn-lt"/>
              <a:ea typeface="+mn-ea"/>
              <a:cs typeface="+mn-cs"/>
            </a:endParaRPr>
          </a:p>
        </p:txBody>
      </p:sp>
      <p:sp>
        <p:nvSpPr>
          <p:cNvPr id="14" name="Rektangel 13"/>
          <p:cNvSpPr/>
          <p:nvPr/>
        </p:nvSpPr>
        <p:spPr>
          <a:xfrm>
            <a:off x="853528" y="1598613"/>
            <a:ext cx="4015149" cy="2194432"/>
          </a:xfrm>
          <a:prstGeom prst="rect">
            <a:avLst/>
          </a:prstGeom>
          <a:blipFill dpi="0" rotWithShape="1">
            <a:blip r:embed="rId2" cstate="screen">
              <a:extLst>
                <a:ext uri="{28A0092B-C50C-407E-A947-70E740481C1C}">
                  <a14:useLocalDpi xmlns:a14="http://schemas.microsoft.com/office/drawing/2010/main"/>
                </a:ext>
              </a:extLst>
            </a:blip>
            <a:srcRect/>
            <a:stretch>
              <a:fillRect l="1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p:cNvSpPr/>
          <p:nvPr/>
        </p:nvSpPr>
        <p:spPr>
          <a:xfrm>
            <a:off x="7558462" y="1592263"/>
            <a:ext cx="3672000" cy="219600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p:nvSpPr>
        <p:spPr>
          <a:xfrm>
            <a:off x="4229853" y="3787479"/>
            <a:ext cx="3996000" cy="2196000"/>
          </a:xfrm>
          <a:prstGeom prst="rect">
            <a:avLst/>
          </a:prstGeom>
          <a:blipFill dpi="0" rotWithShape="1">
            <a:blip r:embed="rId4" cstate="screen">
              <a:extLst>
                <a:ext uri="{28A0092B-C50C-407E-A947-70E740481C1C}">
                  <a14:useLocalDpi xmlns:a14="http://schemas.microsoft.com/office/drawing/2010/main"/>
                </a:ext>
              </a:extLst>
            </a:blip>
            <a:srcRect/>
            <a:stretch>
              <a:fillRect l="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ktangel 16"/>
          <p:cNvSpPr/>
          <p:nvPr/>
        </p:nvSpPr>
        <p:spPr>
          <a:xfrm>
            <a:off x="4239514" y="1591019"/>
            <a:ext cx="3995997" cy="2196000"/>
          </a:xfrm>
          <a:prstGeom prst="rect">
            <a:avLst/>
          </a:prstGeom>
          <a:solidFill>
            <a:srgbClr val="003C7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7"/>
          <p:cNvSpPr/>
          <p:nvPr/>
        </p:nvSpPr>
        <p:spPr>
          <a:xfrm>
            <a:off x="7562988" y="3788263"/>
            <a:ext cx="3672000" cy="2196000"/>
          </a:xfrm>
          <a:prstGeom prst="rect">
            <a:avLst/>
          </a:prstGeom>
          <a:solidFill>
            <a:srgbClr val="ECF5F9">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p:cNvSpPr/>
          <p:nvPr/>
        </p:nvSpPr>
        <p:spPr>
          <a:xfrm>
            <a:off x="853528" y="3788116"/>
            <a:ext cx="4024670" cy="2196000"/>
          </a:xfrm>
          <a:prstGeom prst="rect">
            <a:avLst/>
          </a:prstGeom>
          <a:solidFill>
            <a:srgbClr val="CCE4E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ruta 19"/>
          <p:cNvSpPr txBox="1"/>
          <p:nvPr/>
        </p:nvSpPr>
        <p:spPr>
          <a:xfrm>
            <a:off x="828000" y="3895728"/>
            <a:ext cx="3376325" cy="1933863"/>
          </a:xfrm>
          <a:prstGeom prst="rect">
            <a:avLst/>
          </a:prstGeom>
          <a:noFill/>
          <a:ln>
            <a:noFill/>
          </a:ln>
        </p:spPr>
        <p:txBody>
          <a:bodyPr wrap="square" rtlCol="0">
            <a:spAutoFit/>
          </a:bodyPr>
          <a:lstStyle/>
          <a:p>
            <a:pPr algn="ctr">
              <a:spcAft>
                <a:spcPts val="600"/>
              </a:spcAft>
            </a:pPr>
            <a:r>
              <a:rPr lang="en-GB" sz="1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PRIVAT</a:t>
            </a:r>
            <a:endParaRPr lang="en-GB" sz="11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Reseförsäkring</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spcAft>
                <a:spcPts val="1000"/>
              </a:spcAft>
            </a:pP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Ung, Bas, Plus, Backpacker, Weekend </a:t>
            </a:r>
            <a:endParaRPr lang="en-GB" sz="120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Avbeställning</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spcAft>
                <a:spcPts val="1000"/>
              </a:spcAft>
            </a:pP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Avbeställningsskydd</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b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Avbeställningsskydd</a:t>
            </a:r>
            <a:r>
              <a:rPr lang="en-GB" sz="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 </a:t>
            </a:r>
            <a:r>
              <a:rPr lang="en-GB" sz="1200" baseline="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Semesterboende</a:t>
            </a:r>
            <a:endPar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Övriga</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Visitor</a:t>
            </a:r>
            <a:r>
              <a:rPr lang="en-GB" sz="12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Teknisk</a:t>
            </a:r>
            <a:r>
              <a:rPr lang="en-GB" sz="12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utrustning</a:t>
            </a:r>
            <a:endParaRPr lang="sv-SE" sz="12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ruta 20"/>
          <p:cNvSpPr txBox="1"/>
          <p:nvPr/>
        </p:nvSpPr>
        <p:spPr>
          <a:xfrm>
            <a:off x="4215333" y="1654089"/>
            <a:ext cx="4021528" cy="2400657"/>
          </a:xfrm>
          <a:prstGeom prst="rect">
            <a:avLst/>
          </a:prstGeom>
          <a:noFill/>
        </p:spPr>
        <p:txBody>
          <a:bodyPr wrap="square" rtlCol="0">
            <a:spAutoFit/>
          </a:bodyPr>
          <a:lstStyle/>
          <a:p>
            <a:pPr algn="ctr">
              <a:spcAft>
                <a:spcPts val="600"/>
              </a:spcAft>
            </a:pPr>
            <a:r>
              <a:rPr lang="en-GB" sz="1400" b="1">
                <a:solidFill>
                  <a:schemeClr val="bg1"/>
                </a:solidFill>
                <a:latin typeface="Verdana" panose="020B0604030504040204" pitchFamily="34" charset="0"/>
                <a:ea typeface="Verdana" panose="020B0604030504040204" pitchFamily="34" charset="0"/>
                <a:cs typeface="Verdana" panose="020B0604030504040204" pitchFamily="34" charset="0"/>
              </a:rPr>
              <a:t>FÖRETAG</a:t>
            </a:r>
            <a:endParaRPr lang="en-GB" sz="1000" b="1">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b="1" err="1">
                <a:solidFill>
                  <a:schemeClr val="bg1"/>
                </a:solidFill>
                <a:latin typeface="Verdana" panose="020B0604030504040204" pitchFamily="34" charset="0"/>
                <a:ea typeface="Verdana" panose="020B0604030504040204" pitchFamily="34" charset="0"/>
                <a:cs typeface="Verdana" panose="020B0604030504040204" pitchFamily="34" charset="0"/>
              </a:rPr>
              <a:t>Tjänsteresor</a:t>
            </a:r>
            <a:endParaRPr lang="en-GB" sz="1200" b="1">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Tjänstereseförsäkring</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Årsavtal</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Tjänstereseförsäkring</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Enstaka</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resa</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spcAft>
                <a:spcPts val="1000"/>
              </a:spcAft>
            </a:pP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Grupp</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och</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konferens</a:t>
            </a:r>
            <a:endParaRPr lang="en-GB" sz="12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b="1" err="1">
                <a:solidFill>
                  <a:schemeClr val="bg1"/>
                </a:solidFill>
                <a:latin typeface="Verdana" panose="020B0604030504040204" pitchFamily="34" charset="0"/>
                <a:ea typeface="Verdana" panose="020B0604030504040204" pitchFamily="34" charset="0"/>
                <a:cs typeface="Verdana" panose="020B0604030504040204" pitchFamily="34" charset="0"/>
              </a:rPr>
              <a:t>Utlandsstationering</a:t>
            </a:r>
            <a:endParaRPr lang="en-GB" sz="1200" b="1">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ctr">
              <a:spcAft>
                <a:spcPts val="1000"/>
              </a:spcAft>
            </a:pP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Försäkring</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för</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expatriater</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spcAft>
                <a:spcPts val="1000"/>
              </a:spcAft>
            </a:pPr>
            <a:r>
              <a:rPr lang="en-GB" sz="1200" b="1" err="1">
                <a:solidFill>
                  <a:schemeClr val="bg1"/>
                </a:solidFill>
                <a:latin typeface="Verdana" panose="020B0604030504040204" pitchFamily="34" charset="0"/>
                <a:ea typeface="Verdana" panose="020B0604030504040204" pitchFamily="34" charset="0"/>
                <a:cs typeface="Verdana" panose="020B0604030504040204" pitchFamily="34" charset="0"/>
              </a:rPr>
              <a:t>Övriga</a:t>
            </a:r>
            <a:br>
              <a:rPr lang="en-GB" sz="1200" b="1">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1200" err="1">
                <a:solidFill>
                  <a:schemeClr val="bg1"/>
                </a:solidFill>
                <a:latin typeface="Verdana" panose="020B0604030504040204" pitchFamily="34" charset="0"/>
                <a:ea typeface="Verdana" panose="020B0604030504040204" pitchFamily="34" charset="0"/>
                <a:cs typeface="Verdana" panose="020B0604030504040204" pitchFamily="34" charset="0"/>
              </a:rPr>
              <a:t>Utländska</a:t>
            </a:r>
            <a:r>
              <a:rPr lang="en-GB" sz="1200" baseline="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baseline="0" err="1">
                <a:solidFill>
                  <a:schemeClr val="bg1"/>
                </a:solidFill>
                <a:latin typeface="Verdana" panose="020B0604030504040204" pitchFamily="34" charset="0"/>
                <a:ea typeface="Verdana" panose="020B0604030504040204" pitchFamily="34" charset="0"/>
                <a:cs typeface="Verdana" panose="020B0604030504040204" pitchFamily="34" charset="0"/>
              </a:rPr>
              <a:t>besökare</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kern="1200" err="1">
                <a:solidFill>
                  <a:schemeClr val="bg1"/>
                </a:solidFill>
                <a:latin typeface="Verdana" panose="020B0604030504040204" pitchFamily="34" charset="0"/>
                <a:ea typeface="Verdana" panose="020B0604030504040204" pitchFamily="34" charset="0"/>
                <a:cs typeface="Verdana" panose="020B0604030504040204" pitchFamily="34" charset="0"/>
              </a:rPr>
              <a:t>Teknisk</a:t>
            </a:r>
            <a:r>
              <a:rPr lang="en-GB" sz="1200" kern="12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kern="1200" err="1">
                <a:solidFill>
                  <a:schemeClr val="bg1"/>
                </a:solidFill>
                <a:latin typeface="Verdana" panose="020B0604030504040204" pitchFamily="34" charset="0"/>
                <a:ea typeface="Verdana" panose="020B0604030504040204" pitchFamily="34" charset="0"/>
                <a:cs typeface="Verdana" panose="020B0604030504040204" pitchFamily="34" charset="0"/>
              </a:rPr>
              <a:t>utrustning</a:t>
            </a:r>
            <a:endParaRPr lang="en-GB" sz="1200" kern="12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300"/>
              </a:spcAft>
            </a:pPr>
            <a:endParaRPr lang="en-GB" sz="100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ruta 21"/>
          <p:cNvSpPr txBox="1"/>
          <p:nvPr/>
        </p:nvSpPr>
        <p:spPr>
          <a:xfrm>
            <a:off x="8225383" y="4093524"/>
            <a:ext cx="3014131" cy="1308050"/>
          </a:xfrm>
          <a:prstGeom prst="rect">
            <a:avLst/>
          </a:prstGeom>
          <a:noFill/>
        </p:spPr>
        <p:txBody>
          <a:bodyPr wrap="square" rtlCol="0">
            <a:spAutoFit/>
          </a:bodyPr>
          <a:lstStyle/>
          <a:p>
            <a:pPr algn="ctr">
              <a:spcAft>
                <a:spcPts val="600"/>
              </a:spcAft>
            </a:pPr>
            <a:r>
              <a:rPr lang="en-GB" sz="1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AFFINITY</a:t>
            </a:r>
            <a:endParaRPr lang="en-GB" sz="105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Bank- </a:t>
            </a:r>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och</a:t>
            </a:r>
            <a:r>
              <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kreditkort</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Reseförsäkring</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köpskydd</a:t>
            </a:r>
            <a:endPar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br>
              <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Allrisk</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Allriskförsäkring</a:t>
            </a:r>
            <a:endParaRPr lang="en-GB" sz="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3" name="Grupp 22"/>
          <p:cNvGrpSpPr>
            <a:grpSpLocks noChangeAspect="1"/>
          </p:cNvGrpSpPr>
          <p:nvPr userDrawn="1"/>
        </p:nvGrpSpPr>
        <p:grpSpPr>
          <a:xfrm>
            <a:off x="10627030" y="709537"/>
            <a:ext cx="1224968" cy="360000"/>
            <a:chOff x="9776818" y="540000"/>
            <a:chExt cx="1599182" cy="476094"/>
          </a:xfrm>
        </p:grpSpPr>
        <p:grpSp>
          <p:nvGrpSpPr>
            <p:cNvPr id="24" name="Grupp 23"/>
            <p:cNvGrpSpPr/>
            <p:nvPr userDrawn="1"/>
          </p:nvGrpSpPr>
          <p:grpSpPr>
            <a:xfrm>
              <a:off x="10357738" y="552482"/>
              <a:ext cx="456066" cy="463612"/>
              <a:chOff x="9965372" y="3033077"/>
              <a:chExt cx="854618" cy="841349"/>
            </a:xfrm>
          </p:grpSpPr>
          <p:sp>
            <p:nvSpPr>
              <p:cNvPr id="31" name="Ellips 30"/>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Bildobjekt 3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25" name="Grupp 24"/>
            <p:cNvGrpSpPr/>
            <p:nvPr userDrawn="1"/>
          </p:nvGrpSpPr>
          <p:grpSpPr>
            <a:xfrm>
              <a:off x="9776818" y="540000"/>
              <a:ext cx="461073" cy="476094"/>
              <a:chOff x="8860081" y="3010426"/>
              <a:chExt cx="864000" cy="864000"/>
            </a:xfrm>
          </p:grpSpPr>
          <p:sp>
            <p:nvSpPr>
              <p:cNvPr id="29" name="Ellips 28"/>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Bildobjekt 29"/>
              <p:cNvPicPr>
                <a:picLocks/>
              </p:cNvPicPr>
              <p:nvPr userDrawn="1"/>
            </p:nvPicPr>
            <p:blipFill rotWithShape="1">
              <a:blip r:embed="rId6"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26" name="Grupp 25"/>
            <p:cNvGrpSpPr/>
            <p:nvPr userDrawn="1"/>
          </p:nvGrpSpPr>
          <p:grpSpPr>
            <a:xfrm>
              <a:off x="10914927" y="540000"/>
              <a:ext cx="461073" cy="476094"/>
              <a:chOff x="10992772" y="3018034"/>
              <a:chExt cx="864000" cy="864000"/>
            </a:xfrm>
          </p:grpSpPr>
          <p:sp>
            <p:nvSpPr>
              <p:cNvPr id="27" name="Ellips 26"/>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Bildobjekt 27"/>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Tree>
    <p:extLst>
      <p:ext uri="{BB962C8B-B14F-4D97-AF65-F5344CB8AC3E}">
        <p14:creationId xmlns:p14="http://schemas.microsoft.com/office/powerpoint/2010/main" val="446964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år portfölj - Sverige">
    <p:spTree>
      <p:nvGrpSpPr>
        <p:cNvPr id="1" name=""/>
        <p:cNvGrpSpPr/>
        <p:nvPr/>
      </p:nvGrpSpPr>
      <p:grpSpPr>
        <a:xfrm>
          <a:off x="0" y="0"/>
          <a:ext cx="0" cy="0"/>
          <a:chOff x="0" y="0"/>
          <a:chExt cx="0" cy="0"/>
        </a:xfrm>
      </p:grpSpPr>
      <p:sp>
        <p:nvSpPr>
          <p:cNvPr id="2" name="Rektangel 1"/>
          <p:cNvSpPr/>
          <p:nvPr userDrawn="1"/>
        </p:nvSpPr>
        <p:spPr>
          <a:xfrm>
            <a:off x="828000" y="578100"/>
            <a:ext cx="4541628" cy="584775"/>
          </a:xfrm>
          <a:prstGeom prst="rect">
            <a:avLst/>
          </a:prstGeom>
        </p:spPr>
        <p:txBody>
          <a:bodyPr wrap="none">
            <a:spAutoFit/>
          </a:bodyPr>
          <a:lstStyle/>
          <a:p>
            <a:r>
              <a:rPr lang="en-GB" sz="3200" kern="1200" err="1">
                <a:solidFill>
                  <a:srgbClr val="003C78"/>
                </a:solidFill>
                <a:latin typeface="+mn-lt"/>
                <a:ea typeface="+mn-ea"/>
                <a:cs typeface="+mn-cs"/>
              </a:rPr>
              <a:t>Vår</a:t>
            </a:r>
            <a:r>
              <a:rPr lang="en-GB" sz="3200" kern="1200">
                <a:solidFill>
                  <a:srgbClr val="003C78"/>
                </a:solidFill>
                <a:latin typeface="+mn-lt"/>
                <a:ea typeface="+mn-ea"/>
                <a:cs typeface="+mn-cs"/>
              </a:rPr>
              <a:t> </a:t>
            </a:r>
            <a:r>
              <a:rPr lang="en-GB" sz="3200" kern="1200" err="1">
                <a:solidFill>
                  <a:srgbClr val="003C78"/>
                </a:solidFill>
                <a:latin typeface="+mn-lt"/>
                <a:ea typeface="+mn-ea"/>
                <a:cs typeface="+mn-cs"/>
              </a:rPr>
              <a:t>portfölj</a:t>
            </a:r>
            <a:r>
              <a:rPr lang="en-GB" sz="3200" kern="1200">
                <a:solidFill>
                  <a:srgbClr val="003C78"/>
                </a:solidFill>
                <a:latin typeface="+mn-lt"/>
                <a:ea typeface="+mn-ea"/>
                <a:cs typeface="+mn-cs"/>
              </a:rPr>
              <a:t> - </a:t>
            </a:r>
            <a:r>
              <a:rPr lang="en-GB" sz="3200" kern="1200" err="1">
                <a:solidFill>
                  <a:srgbClr val="003C78"/>
                </a:solidFill>
                <a:latin typeface="+mn-lt"/>
                <a:ea typeface="+mn-ea"/>
                <a:cs typeface="+mn-cs"/>
              </a:rPr>
              <a:t>Sverige</a:t>
            </a:r>
            <a:endParaRPr lang="sv-SE" sz="3200" kern="1200">
              <a:solidFill>
                <a:srgbClr val="003C78"/>
              </a:solidFill>
              <a:latin typeface="+mn-lt"/>
              <a:ea typeface="+mn-ea"/>
              <a:cs typeface="+mn-cs"/>
            </a:endParaRPr>
          </a:p>
        </p:txBody>
      </p:sp>
      <p:grpSp>
        <p:nvGrpSpPr>
          <p:cNvPr id="23" name="Grupp 22"/>
          <p:cNvGrpSpPr>
            <a:grpSpLocks noChangeAspect="1"/>
          </p:cNvGrpSpPr>
          <p:nvPr userDrawn="1"/>
        </p:nvGrpSpPr>
        <p:grpSpPr>
          <a:xfrm>
            <a:off x="10627030" y="709537"/>
            <a:ext cx="1224968" cy="360000"/>
            <a:chOff x="9776818" y="540000"/>
            <a:chExt cx="1599182" cy="476094"/>
          </a:xfrm>
        </p:grpSpPr>
        <p:grpSp>
          <p:nvGrpSpPr>
            <p:cNvPr id="24" name="Grupp 23"/>
            <p:cNvGrpSpPr/>
            <p:nvPr userDrawn="1"/>
          </p:nvGrpSpPr>
          <p:grpSpPr>
            <a:xfrm>
              <a:off x="10357738" y="552482"/>
              <a:ext cx="456066" cy="463612"/>
              <a:chOff x="9965372" y="3033077"/>
              <a:chExt cx="854618" cy="841349"/>
            </a:xfrm>
          </p:grpSpPr>
          <p:sp>
            <p:nvSpPr>
              <p:cNvPr id="31" name="Ellips 30"/>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Bildobjekt 3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25" name="Grupp 24"/>
            <p:cNvGrpSpPr/>
            <p:nvPr userDrawn="1"/>
          </p:nvGrpSpPr>
          <p:grpSpPr>
            <a:xfrm>
              <a:off x="9776818" y="540000"/>
              <a:ext cx="461073" cy="476094"/>
              <a:chOff x="8860081" y="3010426"/>
              <a:chExt cx="864000" cy="864000"/>
            </a:xfrm>
          </p:grpSpPr>
          <p:sp>
            <p:nvSpPr>
              <p:cNvPr id="29" name="Ellips 28"/>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Bildobjekt 29"/>
              <p:cNvPicPr>
                <a:picLocks/>
              </p:cNvPicPr>
              <p:nvPr userDrawn="1"/>
            </p:nvPicPr>
            <p:blipFill rotWithShape="1">
              <a:blip r:embed="rId3"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26" name="Grupp 25"/>
            <p:cNvGrpSpPr/>
            <p:nvPr userDrawn="1"/>
          </p:nvGrpSpPr>
          <p:grpSpPr>
            <a:xfrm>
              <a:off x="10914927" y="540000"/>
              <a:ext cx="461073" cy="476094"/>
              <a:chOff x="10992772" y="3018034"/>
              <a:chExt cx="864000" cy="864000"/>
            </a:xfrm>
          </p:grpSpPr>
          <p:sp>
            <p:nvSpPr>
              <p:cNvPr id="27" name="Ellips 26"/>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Bildobjekt 2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grpSp>
        <p:nvGrpSpPr>
          <p:cNvPr id="47" name="Grupp 46"/>
          <p:cNvGrpSpPr/>
          <p:nvPr/>
        </p:nvGrpSpPr>
        <p:grpSpPr>
          <a:xfrm>
            <a:off x="4038644" y="1638032"/>
            <a:ext cx="3622816" cy="2323160"/>
            <a:chOff x="4045794" y="1672398"/>
            <a:chExt cx="3622816" cy="2323160"/>
          </a:xfrm>
        </p:grpSpPr>
        <p:sp>
          <p:nvSpPr>
            <p:cNvPr id="57" name="Rektangel 56"/>
            <p:cNvSpPr/>
            <p:nvPr/>
          </p:nvSpPr>
          <p:spPr>
            <a:xfrm>
              <a:off x="4428610" y="1835558"/>
              <a:ext cx="3240000" cy="2160000"/>
            </a:xfrm>
            <a:prstGeom prst="rect">
              <a:avLst/>
            </a:prstGeom>
            <a:blipFill dpi="0" rotWithShape="1">
              <a:blip r:embed="rId5" cstate="screen">
                <a:extLst>
                  <a:ext uri="{28A0092B-C50C-407E-A947-70E740481C1C}">
                    <a14:useLocalDpi xmlns:a14="http://schemas.microsoft.com/office/drawing/2010/main"/>
                  </a:ext>
                </a:extLst>
              </a:blip>
              <a:srcRect/>
              <a:stretch>
                <a:fillRect l="1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57"/>
            <p:cNvSpPr/>
            <p:nvPr/>
          </p:nvSpPr>
          <p:spPr>
            <a:xfrm rot="20400000">
              <a:off x="4045794" y="1672398"/>
              <a:ext cx="1620000" cy="468000"/>
            </a:xfrm>
            <a:prstGeom prst="rect">
              <a:avLst/>
            </a:prstGeom>
            <a:solidFill>
              <a:schemeClr val="bg2">
                <a:alpha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1600" b="1">
                  <a:latin typeface="Verdana" panose="020B0604030504040204" pitchFamily="34" charset="0"/>
                  <a:ea typeface="Verdana" panose="020B0604030504040204" pitchFamily="34" charset="0"/>
                  <a:cs typeface="Verdana" panose="020B0604030504040204" pitchFamily="34" charset="0"/>
                </a:rPr>
                <a:t>PRIVAT</a:t>
              </a:r>
            </a:p>
          </p:txBody>
        </p:sp>
      </p:grpSp>
      <p:grpSp>
        <p:nvGrpSpPr>
          <p:cNvPr id="48" name="Grupp 47"/>
          <p:cNvGrpSpPr/>
          <p:nvPr/>
        </p:nvGrpSpPr>
        <p:grpSpPr>
          <a:xfrm>
            <a:off x="7848068" y="1610641"/>
            <a:ext cx="3538132" cy="2350551"/>
            <a:chOff x="7848068" y="1649142"/>
            <a:chExt cx="3538132" cy="2350551"/>
          </a:xfrm>
        </p:grpSpPr>
        <p:sp>
          <p:nvSpPr>
            <p:cNvPr id="55" name="Rektangel 54"/>
            <p:cNvSpPr/>
            <p:nvPr/>
          </p:nvSpPr>
          <p:spPr>
            <a:xfrm>
              <a:off x="8146200" y="1839693"/>
              <a:ext cx="3240000" cy="216000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55"/>
            <p:cNvSpPr/>
            <p:nvPr/>
          </p:nvSpPr>
          <p:spPr>
            <a:xfrm rot="20400000">
              <a:off x="7848068" y="1649142"/>
              <a:ext cx="1620000" cy="432000"/>
            </a:xfrm>
            <a:prstGeom prst="rect">
              <a:avLst/>
            </a:prstGeom>
            <a:solidFill>
              <a:srgbClr val="E2EFF6">
                <a:alpha val="74902"/>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6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AFFINITY</a:t>
              </a:r>
              <a:endParaRPr lang="en-GB"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9" name="Grupp 48"/>
          <p:cNvGrpSpPr/>
          <p:nvPr/>
        </p:nvGrpSpPr>
        <p:grpSpPr>
          <a:xfrm>
            <a:off x="419272" y="1591757"/>
            <a:ext cx="3517448" cy="2369435"/>
            <a:chOff x="419272" y="1591757"/>
            <a:chExt cx="3517448" cy="2369435"/>
          </a:xfrm>
        </p:grpSpPr>
        <p:sp>
          <p:nvSpPr>
            <p:cNvPr id="53" name="Rektangel 52"/>
            <p:cNvSpPr/>
            <p:nvPr/>
          </p:nvSpPr>
          <p:spPr>
            <a:xfrm>
              <a:off x="696720" y="1801192"/>
              <a:ext cx="3240000" cy="2160000"/>
            </a:xfrm>
            <a:prstGeom prst="rect">
              <a:avLst/>
            </a:prstGeom>
            <a:blipFill dpi="0" rotWithShape="1">
              <a:blip r:embed="rId7" cstate="screen">
                <a:extLst>
                  <a:ext uri="{28A0092B-C50C-407E-A947-70E740481C1C}">
                    <a14:useLocalDpi xmlns:a14="http://schemas.microsoft.com/office/drawing/2010/main"/>
                  </a:ext>
                </a:extLst>
              </a:blip>
              <a:srcRect/>
              <a:stretch>
                <a:fillRect r="3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53"/>
            <p:cNvSpPr/>
            <p:nvPr/>
          </p:nvSpPr>
          <p:spPr>
            <a:xfrm rot="20400000">
              <a:off x="419272" y="1591757"/>
              <a:ext cx="1620000" cy="468000"/>
            </a:xfrm>
            <a:prstGeom prst="rect">
              <a:avLst/>
            </a:prstGeom>
            <a:solidFill>
              <a:srgbClr val="003C7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Verdana" panose="020B0604030504040204" pitchFamily="34" charset="0"/>
                  <a:ea typeface="Verdana" panose="020B0604030504040204" pitchFamily="34" charset="0"/>
                  <a:cs typeface="Verdana" panose="020B0604030504040204" pitchFamily="34" charset="0"/>
                </a:rPr>
                <a:t>FÖRETAG</a:t>
              </a:r>
            </a:p>
          </p:txBody>
        </p:sp>
      </p:grpSp>
      <p:sp>
        <p:nvSpPr>
          <p:cNvPr id="50" name="textruta 49"/>
          <p:cNvSpPr txBox="1"/>
          <p:nvPr/>
        </p:nvSpPr>
        <p:spPr>
          <a:xfrm>
            <a:off x="4407094" y="4162615"/>
            <a:ext cx="3511136" cy="1882567"/>
          </a:xfrm>
          <a:prstGeom prst="rect">
            <a:avLst/>
          </a:prstGeom>
          <a:noFill/>
        </p:spPr>
        <p:txBody>
          <a:bodyPr wrap="square" rtlCol="0">
            <a:spAutoFit/>
          </a:bodyPr>
          <a:lstStyle/>
          <a:p>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Reseförsäkring</a:t>
            </a:r>
            <a:r>
              <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Ung, Bas, Plus, Backpacker,</a:t>
            </a:r>
            <a:b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Weekend, Student,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Extremsport</a:t>
            </a:r>
            <a:endPar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Avbeställning</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Avbestälningsskydd</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Avbeställning</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Semesterboende</a:t>
            </a:r>
            <a:endPar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Övriga</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Visitor, </a:t>
            </a:r>
            <a:r>
              <a:rPr lang="en-GB" sz="1200"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Teknisk</a:t>
            </a:r>
            <a:r>
              <a:rPr lang="en-GB" sz="12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sz="1200"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utrustning</a:t>
            </a:r>
            <a:endParaRPr lang="sv-SE" sz="12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textruta 50"/>
          <p:cNvSpPr txBox="1"/>
          <p:nvPr/>
        </p:nvSpPr>
        <p:spPr>
          <a:xfrm>
            <a:off x="8146200" y="4157606"/>
            <a:ext cx="3342967" cy="1015663"/>
          </a:xfrm>
          <a:prstGeom prst="rect">
            <a:avLst/>
          </a:prstGeom>
          <a:noFill/>
        </p:spPr>
        <p:txBody>
          <a:bodyPr wrap="square" rtlCol="0">
            <a:spAutoFit/>
          </a:bodyPr>
          <a:lstStyle/>
          <a:p>
            <a:r>
              <a:rPr lang="en-GB" sz="1200" b="1"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Bank- </a:t>
            </a:r>
            <a:r>
              <a:rPr lang="en-GB" sz="1200" b="1" kern="120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och</a:t>
            </a:r>
            <a:r>
              <a:rPr lang="en-GB" sz="1200" b="1"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b="1"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kreditkort</a:t>
            </a:r>
            <a:endParaRPr lang="en-GB" sz="1200" b="1"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Reseförsäkring</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GB" sz="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baseline="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köpskydd</a:t>
            </a:r>
            <a:endPar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Allrisk</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Allriskförsäkring</a:t>
            </a:r>
            <a:endParaRPr lang="en-GB" sz="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textruta 51"/>
          <p:cNvSpPr txBox="1"/>
          <p:nvPr/>
        </p:nvSpPr>
        <p:spPr>
          <a:xfrm>
            <a:off x="685405" y="4165061"/>
            <a:ext cx="3915449" cy="2010807"/>
          </a:xfrm>
          <a:prstGeom prst="rect">
            <a:avLst/>
          </a:prstGeom>
          <a:noFill/>
        </p:spPr>
        <p:txBody>
          <a:bodyPr wrap="square" rtlCol="0">
            <a:spAutoFit/>
          </a:bodyPr>
          <a:lstStyle/>
          <a:p>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Tjänsteresor</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Tjänstereseförsäkring</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Årsavtal</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Tjänstereseförsäkring</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Enstaka</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resor</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1000"/>
              </a:spcAft>
            </a:pP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Grupp</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och</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konferens</a:t>
            </a:r>
            <a:endPar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b="1"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Utlandsstationering</a:t>
            </a:r>
            <a:endParaRPr lang="en-GB" sz="1200" b="1"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Försäkring</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för</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expatriater</a:t>
            </a:r>
            <a:endParaRPr lang="en-GB" sz="12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b="1"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Övriga</a:t>
            </a:r>
            <a:endParaRPr lang="en-GB" sz="12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Utländska</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besökare</a:t>
            </a:r>
            <a:r>
              <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GB" sz="1200"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Teknisk</a:t>
            </a:r>
            <a:r>
              <a:rPr lang="en-GB" sz="1200" baseline="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sz="1200" kern="120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utrustning</a:t>
            </a:r>
            <a:endParaRPr lang="en-GB" sz="12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716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Om ERV Nordic_default">
    <p:spTree>
      <p:nvGrpSpPr>
        <p:cNvPr id="1" name=""/>
        <p:cNvGrpSpPr/>
        <p:nvPr/>
      </p:nvGrpSpPr>
      <p:grpSpPr>
        <a:xfrm>
          <a:off x="0" y="0"/>
          <a:ext cx="0" cy="0"/>
          <a:chOff x="0" y="0"/>
          <a:chExt cx="0" cy="0"/>
        </a:xfrm>
      </p:grpSpPr>
      <p:sp>
        <p:nvSpPr>
          <p:cNvPr id="14" name="Rektangel 13"/>
          <p:cNvSpPr/>
          <p:nvPr userDrawn="1"/>
        </p:nvSpPr>
        <p:spPr>
          <a:xfrm>
            <a:off x="666908" y="569212"/>
            <a:ext cx="10793338" cy="540094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txBox="1">
            <a:spLocks/>
          </p:cNvSpPr>
          <p:nvPr userDrawn="1"/>
        </p:nvSpPr>
        <p:spPr>
          <a:xfrm>
            <a:off x="991776" y="828000"/>
            <a:ext cx="10548000" cy="763134"/>
          </a:xfrm>
          <a:prstGeom prst="rect">
            <a:avLst/>
          </a:prstGeom>
        </p:spPr>
        <p:txBody>
          <a:bodyPr/>
          <a:lstStyle>
            <a:lvl1pPr algn="l" defTabSz="914400" rtl="0" eaLnBrk="1" latinLnBrk="0" hangingPunct="1">
              <a:lnSpc>
                <a:spcPct val="90000"/>
              </a:lnSpc>
              <a:spcBef>
                <a:spcPct val="0"/>
              </a:spcBef>
              <a:buNone/>
              <a:defRPr sz="3600" kern="1200">
                <a:solidFill>
                  <a:srgbClr val="003C78"/>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003C78"/>
                </a:solidFill>
                <a:effectLst/>
                <a:uLnTx/>
                <a:uFillTx/>
                <a:latin typeface="Verdana" panose="020B0604030504040204" pitchFamily="34" charset="0"/>
                <a:ea typeface="Verdana" panose="020B0604030504040204" pitchFamily="34" charset="0"/>
              </a:rPr>
              <a:t>Om ERV Nordic</a:t>
            </a:r>
          </a:p>
        </p:txBody>
      </p:sp>
      <p:sp>
        <p:nvSpPr>
          <p:cNvPr id="4" name="Rektangel 3"/>
          <p:cNvSpPr/>
          <p:nvPr userDrawn="1"/>
        </p:nvSpPr>
        <p:spPr>
          <a:xfrm>
            <a:off x="1964163" y="1658257"/>
            <a:ext cx="4556953" cy="2995692"/>
          </a:xfrm>
          <a:prstGeom prst="rect">
            <a:avLst/>
          </a:prstGeom>
        </p:spPr>
        <p:txBody>
          <a:bodyPr wrap="square">
            <a:spAutoFit/>
          </a:bodyPr>
          <a:lstStyle/>
          <a:p>
            <a:pPr lvl="0">
              <a:lnSpc>
                <a:spcPts val="2400"/>
              </a:lnSpc>
              <a:buClr>
                <a:srgbClr val="003C78"/>
              </a:buClr>
              <a:buSzPct val="85000"/>
              <a:defRPr/>
            </a:pPr>
            <a:r>
              <a:rPr lang="sv-SE" sz="1600" spc="-60" baseline="0">
                <a:solidFill>
                  <a:srgbClr val="003C78"/>
                </a:solidFill>
                <a:latin typeface="Verdana" panose="020B0604030504040204" pitchFamily="34" charset="0"/>
                <a:cs typeface="Verdana" panose="020B0604030504040204" pitchFamily="34" charset="0"/>
              </a:rPr>
              <a:t>Med närmare </a:t>
            </a:r>
            <a:r>
              <a:rPr lang="sv-SE" sz="1600" spc="-60">
                <a:solidFill>
                  <a:srgbClr val="003C78"/>
                </a:solidFill>
                <a:latin typeface="Verdana" panose="020B0604030504040204" pitchFamily="34" charset="0"/>
                <a:cs typeface="Verdana" panose="020B0604030504040204" pitchFamily="34" charset="0"/>
              </a:rPr>
              <a:t>100 års erfarenhet och expertis är vi en av de största</a:t>
            </a:r>
            <a:r>
              <a:rPr lang="sv-SE" sz="1600" spc="-60" baseline="0">
                <a:solidFill>
                  <a:srgbClr val="003C78"/>
                </a:solidFill>
                <a:latin typeface="Verdana" panose="020B0604030504040204" pitchFamily="34" charset="0"/>
                <a:cs typeface="Verdana" panose="020B0604030504040204" pitchFamily="34" charset="0"/>
              </a:rPr>
              <a:t> </a:t>
            </a:r>
            <a:r>
              <a:rPr lang="sv-SE" sz="1600" spc="-60">
                <a:solidFill>
                  <a:srgbClr val="003C78"/>
                </a:solidFill>
                <a:latin typeface="Verdana" panose="020B0604030504040204" pitchFamily="34" charset="0"/>
                <a:cs typeface="Verdana" panose="020B0604030504040204" pitchFamily="34" charset="0"/>
              </a:rPr>
              <a:t>aktörerna</a:t>
            </a:r>
            <a:r>
              <a:rPr lang="sv-SE" sz="1600" spc="-60" baseline="0">
                <a:solidFill>
                  <a:srgbClr val="003C78"/>
                </a:solidFill>
                <a:latin typeface="Verdana" panose="020B0604030504040204" pitchFamily="34" charset="0"/>
                <a:cs typeface="Verdana" panose="020B0604030504040204" pitchFamily="34" charset="0"/>
              </a:rPr>
              <a:t> </a:t>
            </a:r>
            <a:r>
              <a:rPr lang="sv-SE" sz="1600" spc="-60">
                <a:solidFill>
                  <a:srgbClr val="003C78"/>
                </a:solidFill>
                <a:latin typeface="Verdana" panose="020B0604030504040204" pitchFamily="34" charset="0"/>
                <a:cs typeface="Verdana" panose="020B0604030504040204" pitchFamily="34" charset="0"/>
              </a:rPr>
              <a:t>på den</a:t>
            </a:r>
            <a:r>
              <a:rPr lang="sv-SE" sz="1600" spc="-60" baseline="0">
                <a:solidFill>
                  <a:srgbClr val="003C78"/>
                </a:solidFill>
                <a:latin typeface="Verdana" panose="020B0604030504040204" pitchFamily="34" charset="0"/>
                <a:cs typeface="Verdana" panose="020B0604030504040204" pitchFamily="34" charset="0"/>
              </a:rPr>
              <a:t> </a:t>
            </a:r>
            <a:r>
              <a:rPr lang="sv-SE" sz="1600" spc="-60">
                <a:solidFill>
                  <a:srgbClr val="003C78"/>
                </a:solidFill>
                <a:latin typeface="Verdana" panose="020B0604030504040204" pitchFamily="34" charset="0"/>
                <a:cs typeface="Verdana" panose="020B0604030504040204" pitchFamily="34" charset="0"/>
              </a:rPr>
              <a:t>nordiska</a:t>
            </a:r>
            <a:r>
              <a:rPr lang="sv-SE" sz="1600" spc="-60" baseline="0">
                <a:solidFill>
                  <a:srgbClr val="003C78"/>
                </a:solidFill>
                <a:latin typeface="Verdana" panose="020B0604030504040204" pitchFamily="34" charset="0"/>
                <a:cs typeface="Verdana" panose="020B0604030504040204" pitchFamily="34" charset="0"/>
              </a:rPr>
              <a:t> </a:t>
            </a:r>
            <a:r>
              <a:rPr lang="sv-SE" sz="1600" spc="-60">
                <a:solidFill>
                  <a:srgbClr val="003C78"/>
                </a:solidFill>
                <a:latin typeface="Verdana" panose="020B0604030504040204" pitchFamily="34" charset="0"/>
                <a:cs typeface="Verdana" panose="020B0604030504040204" pitchFamily="34" charset="0"/>
              </a:rPr>
              <a:t>reseförsäkringsmarknaden </a:t>
            </a:r>
          </a:p>
          <a:p>
            <a:pPr lvl="0">
              <a:lnSpc>
                <a:spcPts val="1400"/>
              </a:lnSpc>
              <a:spcAft>
                <a:spcPts val="1200"/>
              </a:spcAft>
              <a:buClr>
                <a:srgbClr val="003C78"/>
              </a:buClr>
              <a:buSzPct val="85000"/>
              <a:defRPr/>
            </a:pPr>
            <a:endParaRPr lang="sv-SE">
              <a:solidFill>
                <a:srgbClr val="003C78"/>
              </a:solidFill>
              <a:latin typeface="Verdana" panose="020B0604030504040204" pitchFamily="34" charset="0"/>
              <a:cs typeface="Verdana" panose="020B0604030504040204" pitchFamily="34" charset="0"/>
            </a:endParaRPr>
          </a:p>
          <a:p>
            <a:pPr lvl="0">
              <a:lnSpc>
                <a:spcPts val="2400"/>
              </a:lnSpc>
              <a:spcAft>
                <a:spcPts val="1800"/>
              </a:spcAft>
              <a:buClr>
                <a:srgbClr val="003C78"/>
              </a:buClr>
              <a:buSzPct val="85000"/>
              <a:defRPr/>
            </a:pPr>
            <a:r>
              <a:rPr lang="sv-SE" sz="1600">
                <a:solidFill>
                  <a:srgbClr val="003C78"/>
                </a:solidFill>
                <a:latin typeface="Verdana" panose="020B0604030504040204" pitchFamily="34" charset="0"/>
                <a:cs typeface="Verdana" panose="020B0604030504040204" pitchFamily="34" charset="0"/>
              </a:rPr>
              <a:t>Anpassade försäkringslösningar</a:t>
            </a:r>
            <a:br>
              <a:rPr lang="sv-SE" sz="1600">
                <a:solidFill>
                  <a:srgbClr val="003C78"/>
                </a:solidFill>
                <a:latin typeface="Verdana" panose="020B0604030504040204" pitchFamily="34" charset="0"/>
                <a:cs typeface="Verdana" panose="020B0604030504040204" pitchFamily="34" charset="0"/>
              </a:rPr>
            </a:br>
            <a:r>
              <a:rPr lang="sv-SE" sz="1600">
                <a:solidFill>
                  <a:srgbClr val="003C78"/>
                </a:solidFill>
                <a:latin typeface="Verdana" panose="020B0604030504040204" pitchFamily="34" charset="0"/>
                <a:cs typeface="Verdana" panose="020B0604030504040204" pitchFamily="34" charset="0"/>
              </a:rPr>
              <a:t>baserade på kundens behov</a:t>
            </a:r>
            <a:endParaRPr kumimoji="0" lang="en-US" sz="1600" i="0" u="none" strike="noStrike" kern="1200" cap="none" spc="0" normalizeH="0" baseline="0" noProof="0">
              <a:ln>
                <a:noFill/>
              </a:ln>
              <a:solidFill>
                <a:srgbClr val="003C78"/>
              </a:solidFill>
              <a:effectLst/>
              <a:uLnTx/>
              <a:uFillTx/>
              <a:latin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
                <a:srgbClr val="003C78"/>
              </a:buClr>
              <a:buSzPct val="85000"/>
              <a:buFontTx/>
              <a:buNone/>
              <a:tabLst/>
              <a:defRPr/>
            </a:pPr>
            <a:endParaRPr kumimoji="0" lang="en-US" sz="1800" i="0" u="none" strike="noStrike" kern="1200" cap="none" spc="0" normalizeH="0" baseline="0" noProof="0">
              <a:ln>
                <a:noFill/>
              </a:ln>
              <a:solidFill>
                <a:srgbClr val="003C78"/>
              </a:solidFill>
              <a:effectLst/>
              <a:uLnTx/>
              <a:uFillTx/>
              <a:latin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
                <a:srgbClr val="003C78"/>
              </a:buClr>
              <a:buSzPct val="85000"/>
              <a:buFontTx/>
              <a:buNone/>
              <a:tabLst/>
              <a:defRPr/>
            </a:pPr>
            <a:endParaRPr kumimoji="0" lang="en-US" sz="1800" i="0" u="none" strike="noStrike" kern="1200" cap="none" spc="0" normalizeH="0" baseline="0" noProof="0">
              <a:ln>
                <a:noFill/>
              </a:ln>
              <a:solidFill>
                <a:srgbClr val="003C78"/>
              </a:solidFill>
              <a:effectLst/>
              <a:uLnTx/>
              <a:uFillTx/>
              <a:latin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
                <a:srgbClr val="003C78"/>
              </a:buClr>
              <a:buSzPct val="85000"/>
              <a:buFontTx/>
              <a:buNone/>
              <a:tabLst/>
              <a:defRPr/>
            </a:pPr>
            <a:r>
              <a:rPr kumimoji="0" lang="en-US" sz="1600" i="0" u="none" strike="noStrike" kern="1200" cap="none" spc="0" normalizeH="0" baseline="0" noProof="0">
                <a:ln>
                  <a:noFill/>
                </a:ln>
                <a:solidFill>
                  <a:srgbClr val="003C78"/>
                </a:solidFill>
                <a:effectLst/>
                <a:uLnTx/>
                <a:uFillTx/>
                <a:latin typeface="Verdana" panose="020B0604030504040204" pitchFamily="34" charset="0"/>
                <a:cs typeface="Verdana" panose="020B0604030504040204" pitchFamily="34" charset="0"/>
              </a:rPr>
              <a:t>Med global </a:t>
            </a:r>
            <a:r>
              <a:rPr kumimoji="0" lang="en-US" sz="1600" i="0" u="none" strike="noStrike" kern="1200" cap="none" spc="0" normalizeH="0" baseline="0" noProof="0" err="1">
                <a:ln>
                  <a:noFill/>
                </a:ln>
                <a:solidFill>
                  <a:srgbClr val="003C78"/>
                </a:solidFill>
                <a:effectLst/>
                <a:uLnTx/>
                <a:uFillTx/>
                <a:latin typeface="Verdana" panose="020B0604030504040204" pitchFamily="34" charset="0"/>
                <a:cs typeface="Verdana" panose="020B0604030504040204" pitchFamily="34" charset="0"/>
              </a:rPr>
              <a:t>närvaro</a:t>
            </a:r>
            <a:endParaRPr lang="en-US" sz="1600">
              <a:solidFill>
                <a:srgbClr val="003C78"/>
              </a:solidFill>
              <a:latin typeface="Verdana" panose="020B0604030504040204" pitchFamily="34" charset="0"/>
              <a:cs typeface="Verdana" panose="020B0604030504040204" pitchFamily="34" charset="0"/>
            </a:endParaRPr>
          </a:p>
        </p:txBody>
      </p:sp>
      <p:grpSp>
        <p:nvGrpSpPr>
          <p:cNvPr id="5" name="Grupp 4"/>
          <p:cNvGrpSpPr/>
          <p:nvPr userDrawn="1"/>
        </p:nvGrpSpPr>
        <p:grpSpPr>
          <a:xfrm>
            <a:off x="1003109" y="2874647"/>
            <a:ext cx="854618" cy="841349"/>
            <a:chOff x="9965372" y="3033077"/>
            <a:chExt cx="854618" cy="841349"/>
          </a:xfrm>
        </p:grpSpPr>
        <p:sp>
          <p:nvSpPr>
            <p:cNvPr id="6" name="Ellips 5"/>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ildobjekt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8" name="Grupp 7"/>
          <p:cNvGrpSpPr/>
          <p:nvPr userDrawn="1"/>
        </p:nvGrpSpPr>
        <p:grpSpPr>
          <a:xfrm>
            <a:off x="993727" y="1694381"/>
            <a:ext cx="864000" cy="864000"/>
            <a:chOff x="8860081" y="3010426"/>
            <a:chExt cx="864000" cy="864000"/>
          </a:xfrm>
        </p:grpSpPr>
        <p:sp>
          <p:nvSpPr>
            <p:cNvPr id="9" name="Ellips 8"/>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p:cNvPicPr>
              <a:picLocks/>
            </p:cNvPicPr>
            <p:nvPr userDrawn="1"/>
          </p:nvPicPr>
          <p:blipFill rotWithShape="1">
            <a:blip r:embed="rId4"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11" name="Grupp 10"/>
          <p:cNvGrpSpPr/>
          <p:nvPr userDrawn="1"/>
        </p:nvGrpSpPr>
        <p:grpSpPr>
          <a:xfrm>
            <a:off x="993727" y="4032262"/>
            <a:ext cx="864000" cy="864000"/>
            <a:chOff x="10992772" y="3018034"/>
            <a:chExt cx="864000" cy="864000"/>
          </a:xfrm>
        </p:grpSpPr>
        <p:sp>
          <p:nvSpPr>
            <p:cNvPr id="12" name="Ellips 11"/>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Bildobjekt 12"/>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spTree>
    <p:extLst>
      <p:ext uri="{BB962C8B-B14F-4D97-AF65-F5344CB8AC3E}">
        <p14:creationId xmlns:p14="http://schemas.microsoft.com/office/powerpoint/2010/main" val="19640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åra målgrupper">
    <p:spTree>
      <p:nvGrpSpPr>
        <p:cNvPr id="1" name=""/>
        <p:cNvGrpSpPr/>
        <p:nvPr/>
      </p:nvGrpSpPr>
      <p:grpSpPr>
        <a:xfrm>
          <a:off x="0" y="0"/>
          <a:ext cx="0" cy="0"/>
          <a:chOff x="0" y="0"/>
          <a:chExt cx="0" cy="0"/>
        </a:xfrm>
      </p:grpSpPr>
      <p:sp>
        <p:nvSpPr>
          <p:cNvPr id="2" name="Rektangel 1"/>
          <p:cNvSpPr/>
          <p:nvPr userDrawn="1"/>
        </p:nvSpPr>
        <p:spPr>
          <a:xfrm>
            <a:off x="828000" y="578100"/>
            <a:ext cx="3652731" cy="584775"/>
          </a:xfrm>
          <a:prstGeom prst="rect">
            <a:avLst/>
          </a:prstGeom>
        </p:spPr>
        <p:txBody>
          <a:bodyPr wrap="none">
            <a:spAutoFit/>
          </a:bodyPr>
          <a:lstStyle/>
          <a:p>
            <a:r>
              <a:rPr lang="en-GB" sz="3200" kern="1200" err="1">
                <a:solidFill>
                  <a:srgbClr val="003C78"/>
                </a:solidFill>
                <a:latin typeface="+mn-lt"/>
                <a:ea typeface="+mn-ea"/>
                <a:cs typeface="+mn-cs"/>
              </a:rPr>
              <a:t>Våra</a:t>
            </a:r>
            <a:r>
              <a:rPr lang="en-GB" sz="3200" kern="1200">
                <a:solidFill>
                  <a:srgbClr val="003C78"/>
                </a:solidFill>
                <a:latin typeface="+mn-lt"/>
                <a:ea typeface="+mn-ea"/>
                <a:cs typeface="+mn-cs"/>
              </a:rPr>
              <a:t> </a:t>
            </a:r>
            <a:r>
              <a:rPr lang="en-GB" sz="3200" kern="1200" err="1">
                <a:solidFill>
                  <a:srgbClr val="003C78"/>
                </a:solidFill>
                <a:latin typeface="+mn-lt"/>
                <a:ea typeface="+mn-ea"/>
                <a:cs typeface="+mn-cs"/>
              </a:rPr>
              <a:t>målgrupper</a:t>
            </a:r>
            <a:endParaRPr lang="sv-SE" sz="3200" kern="1200">
              <a:solidFill>
                <a:srgbClr val="003C78"/>
              </a:solidFill>
              <a:latin typeface="+mn-lt"/>
              <a:ea typeface="+mn-ea"/>
              <a:cs typeface="+mn-cs"/>
            </a:endParaRPr>
          </a:p>
        </p:txBody>
      </p:sp>
      <p:grpSp>
        <p:nvGrpSpPr>
          <p:cNvPr id="23" name="Grupp 22"/>
          <p:cNvGrpSpPr>
            <a:grpSpLocks noChangeAspect="1"/>
          </p:cNvGrpSpPr>
          <p:nvPr userDrawn="1"/>
        </p:nvGrpSpPr>
        <p:grpSpPr>
          <a:xfrm>
            <a:off x="10627030" y="709537"/>
            <a:ext cx="1224968" cy="360000"/>
            <a:chOff x="9776818" y="540000"/>
            <a:chExt cx="1599182" cy="476094"/>
          </a:xfrm>
        </p:grpSpPr>
        <p:grpSp>
          <p:nvGrpSpPr>
            <p:cNvPr id="24" name="Grupp 23"/>
            <p:cNvGrpSpPr/>
            <p:nvPr userDrawn="1"/>
          </p:nvGrpSpPr>
          <p:grpSpPr>
            <a:xfrm>
              <a:off x="10357738" y="552482"/>
              <a:ext cx="456066" cy="463612"/>
              <a:chOff x="9965372" y="3033077"/>
              <a:chExt cx="854618" cy="841349"/>
            </a:xfrm>
          </p:grpSpPr>
          <p:sp>
            <p:nvSpPr>
              <p:cNvPr id="31" name="Ellips 30"/>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Bildobjekt 3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25" name="Grupp 24"/>
            <p:cNvGrpSpPr/>
            <p:nvPr userDrawn="1"/>
          </p:nvGrpSpPr>
          <p:grpSpPr>
            <a:xfrm>
              <a:off x="9776818" y="540000"/>
              <a:ext cx="461073" cy="476094"/>
              <a:chOff x="8860081" y="3010426"/>
              <a:chExt cx="864000" cy="864000"/>
            </a:xfrm>
          </p:grpSpPr>
          <p:sp>
            <p:nvSpPr>
              <p:cNvPr id="29" name="Ellips 28"/>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Bildobjekt 29"/>
              <p:cNvPicPr>
                <a:picLocks/>
              </p:cNvPicPr>
              <p:nvPr userDrawn="1"/>
            </p:nvPicPr>
            <p:blipFill rotWithShape="1">
              <a:blip r:embed="rId3"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26" name="Grupp 25"/>
            <p:cNvGrpSpPr/>
            <p:nvPr userDrawn="1"/>
          </p:nvGrpSpPr>
          <p:grpSpPr>
            <a:xfrm>
              <a:off x="10914927" y="540000"/>
              <a:ext cx="461073" cy="476094"/>
              <a:chOff x="10992772" y="3018034"/>
              <a:chExt cx="864000" cy="864000"/>
            </a:xfrm>
          </p:grpSpPr>
          <p:sp>
            <p:nvSpPr>
              <p:cNvPr id="27" name="Ellips 26"/>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Bildobjekt 2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grpSp>
        <p:nvGrpSpPr>
          <p:cNvPr id="33" name="Grupp 32"/>
          <p:cNvGrpSpPr/>
          <p:nvPr userDrawn="1"/>
        </p:nvGrpSpPr>
        <p:grpSpPr>
          <a:xfrm>
            <a:off x="1809777" y="1476498"/>
            <a:ext cx="7921775" cy="4498452"/>
            <a:chOff x="2152677" y="1495548"/>
            <a:chExt cx="7921775" cy="4498452"/>
          </a:xfrm>
        </p:grpSpPr>
        <p:sp>
          <p:nvSpPr>
            <p:cNvPr id="34" name="Romb 33"/>
            <p:cNvSpPr/>
            <p:nvPr/>
          </p:nvSpPr>
          <p:spPr>
            <a:xfrm>
              <a:off x="5409084" y="3036393"/>
              <a:ext cx="1440000" cy="1440000"/>
            </a:xfrm>
            <a:prstGeom prst="diamond">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Bildobjekt 3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152677" y="3031368"/>
              <a:ext cx="1440000" cy="1440000"/>
            </a:xfrm>
            <a:prstGeom prst="diamond">
              <a:avLst/>
            </a:prstGeom>
          </p:spPr>
        </p:pic>
        <p:sp>
          <p:nvSpPr>
            <p:cNvPr id="36" name="Romb 35"/>
            <p:cNvSpPr/>
            <p:nvPr/>
          </p:nvSpPr>
          <p:spPr>
            <a:xfrm>
              <a:off x="6995224" y="1495548"/>
              <a:ext cx="1440000" cy="1440000"/>
            </a:xfrm>
            <a:prstGeom prst="diamond">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mb 36"/>
            <p:cNvSpPr/>
            <p:nvPr/>
          </p:nvSpPr>
          <p:spPr>
            <a:xfrm>
              <a:off x="2977207" y="3787629"/>
              <a:ext cx="1440000" cy="1440000"/>
            </a:xfrm>
            <a:prstGeom prst="diamond">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Bildobjekt 3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34452" y="3027708"/>
              <a:ext cx="1440000" cy="1440000"/>
            </a:xfrm>
            <a:prstGeom prst="diamond">
              <a:avLst/>
            </a:prstGeom>
          </p:spPr>
        </p:pic>
        <p:pic>
          <p:nvPicPr>
            <p:cNvPr id="39" name="Bildobjekt 3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014502" y="4542869"/>
              <a:ext cx="1440000" cy="1440000"/>
            </a:xfrm>
            <a:prstGeom prst="diamond">
              <a:avLst/>
            </a:prstGeom>
          </p:spPr>
        </p:pic>
        <p:pic>
          <p:nvPicPr>
            <p:cNvPr id="40" name="Bildobjekt 3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617012" y="2252422"/>
              <a:ext cx="1440000" cy="1440000"/>
            </a:xfrm>
            <a:prstGeom prst="diamond">
              <a:avLst/>
            </a:prstGeom>
          </p:spPr>
        </p:pic>
        <p:pic>
          <p:nvPicPr>
            <p:cNvPr id="41" name="Bildobjekt 4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807798" y="2267787"/>
              <a:ext cx="1440000" cy="1440000"/>
            </a:xfrm>
            <a:prstGeom prst="diamond">
              <a:avLst/>
            </a:prstGeom>
          </p:spPr>
        </p:pic>
        <p:pic>
          <p:nvPicPr>
            <p:cNvPr id="42" name="Bildobjekt 4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788887" y="4538519"/>
              <a:ext cx="1440000" cy="1440000"/>
            </a:xfrm>
            <a:prstGeom prst="diamond">
              <a:avLst/>
            </a:prstGeom>
            <a:ln>
              <a:noFill/>
            </a:ln>
          </p:spPr>
        </p:pic>
        <p:pic>
          <p:nvPicPr>
            <p:cNvPr id="43" name="Bildobjekt 4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995224" y="3038203"/>
              <a:ext cx="1440000" cy="1440000"/>
            </a:xfrm>
            <a:prstGeom prst="diamond">
              <a:avLst/>
            </a:prstGeom>
          </p:spPr>
        </p:pic>
        <p:pic>
          <p:nvPicPr>
            <p:cNvPr id="44" name="Bildobjekt 4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605387" y="3796500"/>
              <a:ext cx="1440000" cy="1440000"/>
            </a:xfrm>
            <a:prstGeom prst="diamond">
              <a:avLst/>
            </a:prstGeom>
          </p:spPr>
        </p:pic>
        <p:pic>
          <p:nvPicPr>
            <p:cNvPr id="45" name="Bildobjekt 4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798211" y="3031368"/>
              <a:ext cx="1440000" cy="1440000"/>
            </a:xfrm>
            <a:prstGeom prst="diamond">
              <a:avLst/>
            </a:prstGeom>
          </p:spPr>
        </p:pic>
        <p:pic>
          <p:nvPicPr>
            <p:cNvPr id="59" name="Bildobjekt 5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3005141" y="2251072"/>
              <a:ext cx="1440000" cy="1440000"/>
            </a:xfrm>
            <a:prstGeom prst="diamond">
              <a:avLst/>
            </a:prstGeom>
            <a:ln>
              <a:noFill/>
            </a:ln>
          </p:spPr>
        </p:pic>
        <p:pic>
          <p:nvPicPr>
            <p:cNvPr id="60" name="Bildobjekt 59"/>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194888" y="3803335"/>
              <a:ext cx="1440000" cy="1440000"/>
            </a:xfrm>
            <a:prstGeom prst="diamond">
              <a:avLst/>
            </a:prstGeom>
          </p:spPr>
        </p:pic>
        <p:sp>
          <p:nvSpPr>
            <p:cNvPr id="61" name="Romb 60"/>
            <p:cNvSpPr/>
            <p:nvPr/>
          </p:nvSpPr>
          <p:spPr>
            <a:xfrm>
              <a:off x="7814838" y="3787629"/>
              <a:ext cx="1440000" cy="1440000"/>
            </a:xfrm>
            <a:prstGeom prst="diamond">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Bildobjekt 61"/>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200129" y="2274439"/>
              <a:ext cx="1440000" cy="1440000"/>
            </a:xfrm>
            <a:prstGeom prst="diamond">
              <a:avLst/>
            </a:prstGeom>
          </p:spPr>
        </p:pic>
        <p:pic>
          <p:nvPicPr>
            <p:cNvPr id="63" name="Bildobjekt 62"/>
            <p:cNvPicPr>
              <a:picLocks/>
            </p:cNvPicPr>
            <p:nvPr/>
          </p:nvPicPr>
          <p:blipFill>
            <a:blip r:embed="rId17" cstate="screen">
              <a:extLst>
                <a:ext uri="{28A0092B-C50C-407E-A947-70E740481C1C}">
                  <a14:useLocalDpi xmlns:a14="http://schemas.microsoft.com/office/drawing/2010/main" val="0"/>
                </a:ext>
              </a:extLst>
            </a:blip>
            <a:stretch>
              <a:fillRect/>
            </a:stretch>
          </p:blipFill>
          <p:spPr>
            <a:xfrm>
              <a:off x="5397258" y="4554000"/>
              <a:ext cx="1440000" cy="1440000"/>
            </a:xfrm>
            <a:prstGeom prst="diamond">
              <a:avLst/>
            </a:prstGeom>
          </p:spPr>
        </p:pic>
        <p:pic>
          <p:nvPicPr>
            <p:cNvPr id="64" name="Bildobjekt 63"/>
            <p:cNvPicPr>
              <a:picLocks/>
            </p:cNvPicPr>
            <p:nvPr/>
          </p:nvPicPr>
          <p:blipFill>
            <a:blip r:embed="rId18" cstate="screen">
              <a:extLst>
                <a:ext uri="{28A0092B-C50C-407E-A947-70E740481C1C}">
                  <a14:useLocalDpi xmlns:a14="http://schemas.microsoft.com/office/drawing/2010/main" val="0"/>
                </a:ext>
              </a:extLst>
            </a:blip>
            <a:stretch>
              <a:fillRect/>
            </a:stretch>
          </p:blipFill>
          <p:spPr>
            <a:xfrm>
              <a:off x="3795116" y="1497156"/>
              <a:ext cx="1440000" cy="1440000"/>
            </a:xfrm>
            <a:prstGeom prst="diamond">
              <a:avLst/>
            </a:prstGeom>
          </p:spPr>
        </p:pic>
      </p:grpSp>
    </p:spTree>
    <p:extLst>
      <p:ext uri="{BB962C8B-B14F-4D97-AF65-F5344CB8AC3E}">
        <p14:creationId xmlns:p14="http://schemas.microsoft.com/office/powerpoint/2010/main" val="163599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Startsida_Företag (Corporate)">
    <p:spTree>
      <p:nvGrpSpPr>
        <p:cNvPr id="1" name=""/>
        <p:cNvGrpSpPr/>
        <p:nvPr/>
      </p:nvGrpSpPr>
      <p:grpSpPr>
        <a:xfrm>
          <a:off x="0" y="0"/>
          <a:ext cx="0" cy="0"/>
          <a:chOff x="0" y="0"/>
          <a:chExt cx="0" cy="0"/>
        </a:xfrm>
      </p:grpSpPr>
      <p:grpSp>
        <p:nvGrpSpPr>
          <p:cNvPr id="2" name="Grupp 1"/>
          <p:cNvGrpSpPr/>
          <p:nvPr userDrawn="1"/>
        </p:nvGrpSpPr>
        <p:grpSpPr>
          <a:xfrm>
            <a:off x="-9096" y="0"/>
            <a:ext cx="12240000" cy="5617028"/>
            <a:chOff x="-9096" y="0"/>
            <a:chExt cx="12240000" cy="5617028"/>
          </a:xfrm>
        </p:grpSpPr>
        <p:pic>
          <p:nvPicPr>
            <p:cNvPr id="3" name="Bildobjekt 2"/>
            <p:cNvPicPr>
              <a:picLocks/>
            </p:cNvPicPr>
            <p:nvPr/>
          </p:nvPicPr>
          <p:blipFill rotWithShape="1">
            <a:blip r:embed="rId2">
              <a:extLst>
                <a:ext uri="{28A0092B-C50C-407E-A947-70E740481C1C}">
                  <a14:useLocalDpi xmlns:a14="http://schemas.microsoft.com/office/drawing/2010/main" val="0"/>
                </a:ext>
              </a:extLst>
            </a:blip>
            <a:srcRect t="9872" b="31038"/>
            <a:stretch/>
          </p:blipFill>
          <p:spPr>
            <a:xfrm>
              <a:off x="-9096" y="0"/>
              <a:ext cx="12240000" cy="3600000"/>
            </a:xfrm>
            <a:prstGeom prst="rect">
              <a:avLst/>
            </a:prstGeom>
          </p:spPr>
        </p:pic>
        <p:sp>
          <p:nvSpPr>
            <p:cNvPr id="4" name="Title 1"/>
            <p:cNvSpPr txBox="1">
              <a:spLocks/>
            </p:cNvSpPr>
            <p:nvPr/>
          </p:nvSpPr>
          <p:spPr>
            <a:xfrm>
              <a:off x="18189" y="4031343"/>
              <a:ext cx="12192000" cy="823685"/>
            </a:xfrm>
            <a:prstGeom prst="rect">
              <a:avLst/>
            </a:prstGeom>
          </p:spPr>
          <p:txBody>
            <a:bodyPr anchor="ctr">
              <a:normAutofit/>
            </a:bodyPr>
            <a:lstStyle>
              <a:lvl1pPr algn="ctr" defTabSz="914400" rtl="0" eaLnBrk="1" latinLnBrk="0" hangingPunct="1">
                <a:lnSpc>
                  <a:spcPct val="90000"/>
                </a:lnSpc>
                <a:spcBef>
                  <a:spcPct val="0"/>
                </a:spcBef>
                <a:buNone/>
                <a:defRPr sz="3600" kern="1200">
                  <a:solidFill>
                    <a:srgbClr val="003C78"/>
                  </a:solidFill>
                  <a:latin typeface="Verdana" panose="020B0604030504040204" pitchFamily="34" charset="0"/>
                  <a:ea typeface="Verdana" panose="020B0604030504040204" pitchFamily="34" charset="0"/>
                  <a:cs typeface="Verdana" panose="020B0604030504040204" pitchFamily="34" charset="0"/>
                </a:defRPr>
              </a:lvl1pPr>
            </a:lstStyle>
            <a:p>
              <a:r>
                <a:rPr lang="sv-SE"/>
                <a:t>Företag (Corporate)</a:t>
              </a:r>
              <a:endParaRPr lang="en-US"/>
            </a:p>
          </p:txBody>
        </p:sp>
        <p:sp>
          <p:nvSpPr>
            <p:cNvPr id="5" name="Subtitle 2"/>
            <p:cNvSpPr txBox="1">
              <a:spLocks/>
            </p:cNvSpPr>
            <p:nvPr/>
          </p:nvSpPr>
          <p:spPr>
            <a:xfrm>
              <a:off x="0" y="5043713"/>
              <a:ext cx="12192000" cy="573315"/>
            </a:xfrm>
            <a:prstGeom prst="rect">
              <a:avLst/>
            </a:prstGeom>
          </p:spPr>
          <p:txBody>
            <a:bodyPr/>
            <a:lstStyle>
              <a:lvl1pPr marL="0" indent="0" algn="ctr" defTabSz="914400" rtl="0" eaLnBrk="1" latinLnBrk="0" hangingPunct="1">
                <a:lnSpc>
                  <a:spcPct val="100000"/>
                </a:lnSpc>
                <a:spcBef>
                  <a:spcPts val="1000"/>
                </a:spcBef>
                <a:buClr>
                  <a:srgbClr val="003C78"/>
                </a:buClr>
                <a:buFont typeface="Wingdings" panose="05000000000000000000" pitchFamily="2" charset="2"/>
                <a:buNone/>
                <a:defRPr sz="2400" kern="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100000"/>
                </a:lnSpc>
                <a:spcBef>
                  <a:spcPts val="1000"/>
                </a:spcBef>
                <a:buClr>
                  <a:srgbClr val="003C78"/>
                </a:buClr>
                <a:buFont typeface="Wingdings" panose="05000000000000000000" pitchFamily="2" charset="2"/>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100000"/>
                </a:lnSpc>
                <a:spcBef>
                  <a:spcPts val="1000"/>
                </a:spcBef>
                <a:buClr>
                  <a:srgbClr val="003C78"/>
                </a:buClr>
                <a:buFont typeface="Wingdings" panose="05000000000000000000" pitchFamily="2" charset="2"/>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100000"/>
                </a:lnSpc>
                <a:spcBef>
                  <a:spcPts val="1000"/>
                </a:spcBef>
                <a:buClr>
                  <a:srgbClr val="003C78"/>
                </a:buClr>
                <a:buFont typeface="Wingdings" panose="05000000000000000000" pitchFamily="2" charset="2"/>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100000"/>
                </a:lnSpc>
                <a:spcBef>
                  <a:spcPts val="1000"/>
                </a:spcBef>
                <a:buClr>
                  <a:srgbClr val="003C78"/>
                </a:buClr>
                <a:buFont typeface="Wingdings" panose="05000000000000000000" pitchFamily="2" charset="2"/>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a:t>Tjänsteresor och utlandsstationering</a:t>
              </a:r>
              <a:endParaRPr lang="en-US" sz="2000">
                <a:solidFill>
                  <a:srgbClr val="FF0000"/>
                </a:solidFill>
              </a:endParaRPr>
            </a:p>
          </p:txBody>
        </p:sp>
        <p:grpSp>
          <p:nvGrpSpPr>
            <p:cNvPr id="6" name="Grupp 5"/>
            <p:cNvGrpSpPr/>
            <p:nvPr/>
          </p:nvGrpSpPr>
          <p:grpSpPr>
            <a:xfrm>
              <a:off x="9606039" y="3104685"/>
              <a:ext cx="2277483" cy="684000"/>
              <a:chOff x="9606039" y="3104685"/>
              <a:chExt cx="2277483" cy="684000"/>
            </a:xfrm>
          </p:grpSpPr>
          <p:grpSp>
            <p:nvGrpSpPr>
              <p:cNvPr id="8" name="Grupp 7"/>
              <p:cNvGrpSpPr/>
              <p:nvPr userDrawn="1"/>
            </p:nvGrpSpPr>
            <p:grpSpPr>
              <a:xfrm>
                <a:off x="10439709" y="3122461"/>
                <a:ext cx="649509" cy="660254"/>
                <a:chOff x="9965372" y="3033077"/>
                <a:chExt cx="854618" cy="841349"/>
              </a:xfrm>
            </p:grpSpPr>
            <p:sp>
              <p:nvSpPr>
                <p:cNvPr id="15" name="Ellips 14"/>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Bildobjekt 1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9" name="Grupp 8"/>
              <p:cNvGrpSpPr/>
              <p:nvPr userDrawn="1"/>
            </p:nvGrpSpPr>
            <p:grpSpPr>
              <a:xfrm>
                <a:off x="9606039" y="3104685"/>
                <a:ext cx="656639" cy="678030"/>
                <a:chOff x="8860081" y="3010426"/>
                <a:chExt cx="864000" cy="864000"/>
              </a:xfrm>
            </p:grpSpPr>
            <p:sp>
              <p:nvSpPr>
                <p:cNvPr id="13" name="Ellips 12"/>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Bildobjekt 13"/>
                <p:cNvPicPr>
                  <a:picLocks/>
                </p:cNvPicPr>
                <p:nvPr userDrawn="1"/>
              </p:nvPicPr>
              <p:blipFill rotWithShape="1">
                <a:blip r:embed="rId4"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10" name="Grupp 9"/>
              <p:cNvGrpSpPr/>
              <p:nvPr userDrawn="1"/>
            </p:nvGrpSpPr>
            <p:grpSpPr>
              <a:xfrm>
                <a:off x="11226883" y="3110655"/>
                <a:ext cx="656639" cy="678030"/>
                <a:chOff x="10992772" y="3018034"/>
                <a:chExt cx="864000" cy="864000"/>
              </a:xfrm>
            </p:grpSpPr>
            <p:sp>
              <p:nvSpPr>
                <p:cNvPr id="11" name="Ellips 10"/>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Bildobjekt 1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
          <p:nvSpPr>
            <p:cNvPr id="7" name="textruta 6"/>
            <p:cNvSpPr txBox="1"/>
            <p:nvPr/>
          </p:nvSpPr>
          <p:spPr>
            <a:xfrm>
              <a:off x="8702040" y="270193"/>
              <a:ext cx="3214079" cy="584775"/>
            </a:xfrm>
            <a:prstGeom prst="rect">
              <a:avLst/>
            </a:prstGeom>
            <a:noFill/>
          </p:spPr>
          <p:txBody>
            <a:bodyPr wrap="square" rtlCol="0">
              <a:spAutoFit/>
            </a:bodyPr>
            <a:lstStyle/>
            <a:p>
              <a:pPr algn="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Er</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 </a:t>
              </a: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samarbetspartner</a:t>
              </a:r>
              <a:endParaRPr lang="en-GB" sz="1600" i="1">
                <a:solidFill>
                  <a:srgbClr val="003C78"/>
                </a:solidFill>
                <a:latin typeface="Verdana" panose="020B0604030504040204" pitchFamily="34" charset="0"/>
                <a:ea typeface="Verdana" panose="020B0604030504040204" pitchFamily="34" charset="0"/>
                <a:cs typeface="Verdana" panose="020B0604030504040204" pitchFamily="34" charset="0"/>
              </a:endParaRPr>
            </a:p>
            <a:p>
              <a:pPr algn="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före</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 under </a:t>
              </a: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och</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 </a:t>
              </a: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efter</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 </a:t>
              </a: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resan</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a:t>
              </a:r>
              <a:endParaRPr lang="en-GB" sz="2000" i="1">
                <a:solidFill>
                  <a:srgbClr val="003C78"/>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0210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tartsida_Privat (Leisure)">
    <p:spTree>
      <p:nvGrpSpPr>
        <p:cNvPr id="1" name=""/>
        <p:cNvGrpSpPr/>
        <p:nvPr/>
      </p:nvGrpSpPr>
      <p:grpSpPr>
        <a:xfrm>
          <a:off x="0" y="0"/>
          <a:ext cx="0" cy="0"/>
          <a:chOff x="0" y="0"/>
          <a:chExt cx="0" cy="0"/>
        </a:xfrm>
      </p:grpSpPr>
      <p:grpSp>
        <p:nvGrpSpPr>
          <p:cNvPr id="17" name="Grupp 16"/>
          <p:cNvGrpSpPr/>
          <p:nvPr userDrawn="1"/>
        </p:nvGrpSpPr>
        <p:grpSpPr>
          <a:xfrm>
            <a:off x="-14974" y="0"/>
            <a:ext cx="12225163" cy="5617028"/>
            <a:chOff x="-14974" y="0"/>
            <a:chExt cx="12225163" cy="5617028"/>
          </a:xfrm>
        </p:grpSpPr>
        <p:pic>
          <p:nvPicPr>
            <p:cNvPr id="18" name="Bildobjekt 17"/>
            <p:cNvPicPr>
              <a:picLocks/>
            </p:cNvPicPr>
            <p:nvPr/>
          </p:nvPicPr>
          <p:blipFill rotWithShape="1">
            <a:blip r:embed="rId2">
              <a:extLst>
                <a:ext uri="{28A0092B-C50C-407E-A947-70E740481C1C}">
                  <a14:useLocalDpi xmlns:a14="http://schemas.microsoft.com/office/drawing/2010/main" val="0"/>
                </a:ext>
              </a:extLst>
            </a:blip>
            <a:srcRect t="3917" b="34744"/>
            <a:stretch/>
          </p:blipFill>
          <p:spPr>
            <a:xfrm>
              <a:off x="-14974" y="0"/>
              <a:ext cx="12206974" cy="3600000"/>
            </a:xfrm>
            <a:prstGeom prst="rect">
              <a:avLst/>
            </a:prstGeom>
          </p:spPr>
        </p:pic>
        <p:sp>
          <p:nvSpPr>
            <p:cNvPr id="19" name="Title 1"/>
            <p:cNvSpPr txBox="1">
              <a:spLocks/>
            </p:cNvSpPr>
            <p:nvPr/>
          </p:nvSpPr>
          <p:spPr>
            <a:xfrm>
              <a:off x="18189" y="4031343"/>
              <a:ext cx="12192000" cy="823685"/>
            </a:xfrm>
            <a:prstGeom prst="rect">
              <a:avLst/>
            </a:prstGeom>
          </p:spPr>
          <p:txBody>
            <a:bodyPr anchor="ctr">
              <a:normAutofit/>
            </a:bodyPr>
            <a:lstStyle>
              <a:lvl1pPr algn="ctr" defTabSz="914400" rtl="0" eaLnBrk="1" latinLnBrk="0" hangingPunct="1">
                <a:lnSpc>
                  <a:spcPct val="90000"/>
                </a:lnSpc>
                <a:spcBef>
                  <a:spcPct val="0"/>
                </a:spcBef>
                <a:buNone/>
                <a:defRPr sz="3600" kern="1200">
                  <a:solidFill>
                    <a:srgbClr val="003C78"/>
                  </a:solidFill>
                  <a:latin typeface="Verdana" panose="020B0604030504040204" pitchFamily="34" charset="0"/>
                  <a:ea typeface="Verdana" panose="020B0604030504040204" pitchFamily="34" charset="0"/>
                  <a:cs typeface="Verdana" panose="020B0604030504040204" pitchFamily="34" charset="0"/>
                </a:defRPr>
              </a:lvl1pPr>
            </a:lstStyle>
            <a:p>
              <a:r>
                <a:rPr lang="sv-SE"/>
                <a:t>Privat (</a:t>
              </a:r>
              <a:r>
                <a:rPr lang="sv-SE" err="1"/>
                <a:t>Leisure</a:t>
              </a:r>
              <a:r>
                <a:rPr lang="sv-SE"/>
                <a:t>)</a:t>
              </a:r>
              <a:endParaRPr lang="en-US"/>
            </a:p>
          </p:txBody>
        </p:sp>
        <p:sp>
          <p:nvSpPr>
            <p:cNvPr id="20" name="Subtitle 2"/>
            <p:cNvSpPr txBox="1">
              <a:spLocks/>
            </p:cNvSpPr>
            <p:nvPr/>
          </p:nvSpPr>
          <p:spPr>
            <a:xfrm>
              <a:off x="0" y="5043713"/>
              <a:ext cx="12192000" cy="573315"/>
            </a:xfrm>
            <a:prstGeom prst="rect">
              <a:avLst/>
            </a:prstGeom>
          </p:spPr>
          <p:txBody>
            <a:bodyPr/>
            <a:lstStyle>
              <a:lvl1pPr marL="0" indent="0" algn="ctr" defTabSz="914400" rtl="0" eaLnBrk="1" latinLnBrk="0" hangingPunct="1">
                <a:lnSpc>
                  <a:spcPct val="100000"/>
                </a:lnSpc>
                <a:spcBef>
                  <a:spcPts val="1000"/>
                </a:spcBef>
                <a:buClr>
                  <a:srgbClr val="003C78"/>
                </a:buClr>
                <a:buFont typeface="Wingdings" panose="05000000000000000000" pitchFamily="2" charset="2"/>
                <a:buNone/>
                <a:defRPr sz="2400" kern="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100000"/>
                </a:lnSpc>
                <a:spcBef>
                  <a:spcPts val="1000"/>
                </a:spcBef>
                <a:buClr>
                  <a:srgbClr val="003C78"/>
                </a:buClr>
                <a:buFont typeface="Wingdings" panose="05000000000000000000" pitchFamily="2" charset="2"/>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100000"/>
                </a:lnSpc>
                <a:spcBef>
                  <a:spcPts val="1000"/>
                </a:spcBef>
                <a:buClr>
                  <a:srgbClr val="003C78"/>
                </a:buClr>
                <a:buFont typeface="Wingdings" panose="05000000000000000000" pitchFamily="2" charset="2"/>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100000"/>
                </a:lnSpc>
                <a:spcBef>
                  <a:spcPts val="1000"/>
                </a:spcBef>
                <a:buClr>
                  <a:srgbClr val="003C78"/>
                </a:buClr>
                <a:buFont typeface="Wingdings" panose="05000000000000000000" pitchFamily="2" charset="2"/>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100000"/>
                </a:lnSpc>
                <a:spcBef>
                  <a:spcPts val="1000"/>
                </a:spcBef>
                <a:buClr>
                  <a:srgbClr val="003C78"/>
                </a:buClr>
                <a:buFont typeface="Wingdings" panose="05000000000000000000" pitchFamily="2" charset="2"/>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a:t>Privatresor och avbeställningsskydd</a:t>
              </a:r>
              <a:endParaRPr lang="en-US" sz="2000"/>
            </a:p>
          </p:txBody>
        </p:sp>
        <p:grpSp>
          <p:nvGrpSpPr>
            <p:cNvPr id="21" name="Grupp 20"/>
            <p:cNvGrpSpPr/>
            <p:nvPr/>
          </p:nvGrpSpPr>
          <p:grpSpPr>
            <a:xfrm>
              <a:off x="9606039" y="3104685"/>
              <a:ext cx="2277483" cy="684000"/>
              <a:chOff x="9606039" y="3104685"/>
              <a:chExt cx="2277483" cy="684000"/>
            </a:xfrm>
          </p:grpSpPr>
          <p:grpSp>
            <p:nvGrpSpPr>
              <p:cNvPr id="23" name="Grupp 22"/>
              <p:cNvGrpSpPr/>
              <p:nvPr userDrawn="1"/>
            </p:nvGrpSpPr>
            <p:grpSpPr>
              <a:xfrm>
                <a:off x="10433359" y="3122461"/>
                <a:ext cx="649509" cy="660254"/>
                <a:chOff x="9965372" y="3033077"/>
                <a:chExt cx="854618" cy="841349"/>
              </a:xfrm>
            </p:grpSpPr>
            <p:sp>
              <p:nvSpPr>
                <p:cNvPr id="30" name="Ellips 29"/>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Bildobjekt 3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24" name="Grupp 23"/>
              <p:cNvGrpSpPr/>
              <p:nvPr userDrawn="1"/>
            </p:nvGrpSpPr>
            <p:grpSpPr>
              <a:xfrm>
                <a:off x="9606039" y="3104685"/>
                <a:ext cx="656639" cy="678030"/>
                <a:chOff x="8860081" y="3010426"/>
                <a:chExt cx="864000" cy="864000"/>
              </a:xfrm>
            </p:grpSpPr>
            <p:sp>
              <p:nvSpPr>
                <p:cNvPr id="28" name="Ellips 27"/>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Bildobjekt 28"/>
                <p:cNvPicPr>
                  <a:picLocks/>
                </p:cNvPicPr>
                <p:nvPr userDrawn="1"/>
              </p:nvPicPr>
              <p:blipFill rotWithShape="1">
                <a:blip r:embed="rId4"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25" name="Grupp 24"/>
              <p:cNvGrpSpPr/>
              <p:nvPr userDrawn="1"/>
            </p:nvGrpSpPr>
            <p:grpSpPr>
              <a:xfrm>
                <a:off x="11226883" y="3110655"/>
                <a:ext cx="656639" cy="678030"/>
                <a:chOff x="10992772" y="3018034"/>
                <a:chExt cx="864000" cy="864000"/>
              </a:xfrm>
            </p:grpSpPr>
            <p:sp>
              <p:nvSpPr>
                <p:cNvPr id="26" name="Ellips 25"/>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Bildobjekt 26"/>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
          <p:nvSpPr>
            <p:cNvPr id="22" name="textruta 21"/>
            <p:cNvSpPr txBox="1"/>
            <p:nvPr/>
          </p:nvSpPr>
          <p:spPr>
            <a:xfrm>
              <a:off x="8732939" y="270193"/>
              <a:ext cx="3183180" cy="584775"/>
            </a:xfrm>
            <a:prstGeom prst="rect">
              <a:avLst/>
            </a:prstGeom>
            <a:noFill/>
          </p:spPr>
          <p:txBody>
            <a:bodyPr wrap="square" rtlCol="0">
              <a:spAutoFit/>
            </a:bodyPr>
            <a:lstStyle/>
            <a:p>
              <a:pPr algn="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Er</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 </a:t>
              </a: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samarbetspartner</a:t>
              </a:r>
              <a:endParaRPr lang="en-GB" sz="1600" i="1">
                <a:solidFill>
                  <a:srgbClr val="003C78"/>
                </a:solidFill>
                <a:latin typeface="Verdana" panose="020B0604030504040204" pitchFamily="34" charset="0"/>
                <a:ea typeface="Verdana" panose="020B0604030504040204" pitchFamily="34" charset="0"/>
                <a:cs typeface="Verdana" panose="020B0604030504040204" pitchFamily="34" charset="0"/>
              </a:endParaRPr>
            </a:p>
            <a:p>
              <a:pPr algn="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före</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 under </a:t>
              </a: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och</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 </a:t>
              </a: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efter</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 </a:t>
              </a:r>
              <a:r>
                <a:rPr lang="en-GB" sz="1600" i="1" err="1">
                  <a:solidFill>
                    <a:srgbClr val="003C78"/>
                  </a:solidFill>
                  <a:latin typeface="Verdana" panose="020B0604030504040204" pitchFamily="34" charset="0"/>
                  <a:ea typeface="Verdana" panose="020B0604030504040204" pitchFamily="34" charset="0"/>
                  <a:cs typeface="Verdana" panose="020B0604030504040204" pitchFamily="34" charset="0"/>
                </a:rPr>
                <a:t>resan</a:t>
              </a:r>
              <a:r>
                <a:rPr lang="en-GB" sz="1600" i="1">
                  <a:solidFill>
                    <a:srgbClr val="003C78"/>
                  </a:solidFill>
                  <a:latin typeface="Verdana" panose="020B0604030504040204" pitchFamily="34" charset="0"/>
                  <a:ea typeface="Verdana" panose="020B0604030504040204" pitchFamily="34" charset="0"/>
                  <a:cs typeface="Verdana" panose="020B0604030504040204" pitchFamily="34" charset="0"/>
                </a:rPr>
                <a:t>!</a:t>
              </a:r>
              <a:endParaRPr lang="en-GB" sz="2000" i="1">
                <a:solidFill>
                  <a:srgbClr val="003C78"/>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95666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tartsida_Affinity">
    <p:spTree>
      <p:nvGrpSpPr>
        <p:cNvPr id="1" name=""/>
        <p:cNvGrpSpPr/>
        <p:nvPr/>
      </p:nvGrpSpPr>
      <p:grpSpPr>
        <a:xfrm>
          <a:off x="0" y="0"/>
          <a:ext cx="0" cy="0"/>
          <a:chOff x="0" y="0"/>
          <a:chExt cx="0" cy="0"/>
        </a:xfrm>
      </p:grpSpPr>
      <p:grpSp>
        <p:nvGrpSpPr>
          <p:cNvPr id="32" name="Grupp 31"/>
          <p:cNvGrpSpPr/>
          <p:nvPr userDrawn="1"/>
        </p:nvGrpSpPr>
        <p:grpSpPr>
          <a:xfrm>
            <a:off x="-32558" y="0"/>
            <a:ext cx="12242747" cy="5617028"/>
            <a:chOff x="-32558" y="0"/>
            <a:chExt cx="12242747" cy="5617028"/>
          </a:xfrm>
        </p:grpSpPr>
        <p:pic>
          <p:nvPicPr>
            <p:cNvPr id="33" name="Bildobjekt 32"/>
            <p:cNvPicPr>
              <a:picLocks/>
            </p:cNvPicPr>
            <p:nvPr/>
          </p:nvPicPr>
          <p:blipFill rotWithShape="1">
            <a:blip r:embed="rId2" cstate="screen">
              <a:extLst>
                <a:ext uri="{28A0092B-C50C-407E-A947-70E740481C1C}">
                  <a14:useLocalDpi xmlns:a14="http://schemas.microsoft.com/office/drawing/2010/main" val="0"/>
                </a:ext>
              </a:extLst>
            </a:blip>
            <a:srcRect t="14801" b="40329"/>
            <a:stretch/>
          </p:blipFill>
          <p:spPr>
            <a:xfrm flipH="1">
              <a:off x="-32558" y="0"/>
              <a:ext cx="12240000" cy="3600000"/>
            </a:xfrm>
            <a:prstGeom prst="rect">
              <a:avLst/>
            </a:prstGeom>
          </p:spPr>
        </p:pic>
        <p:sp>
          <p:nvSpPr>
            <p:cNvPr id="34" name="Title 1"/>
            <p:cNvSpPr txBox="1">
              <a:spLocks/>
            </p:cNvSpPr>
            <p:nvPr/>
          </p:nvSpPr>
          <p:spPr>
            <a:xfrm>
              <a:off x="18189" y="3989528"/>
              <a:ext cx="12192000" cy="823685"/>
            </a:xfrm>
            <a:prstGeom prst="rect">
              <a:avLst/>
            </a:prstGeom>
          </p:spPr>
          <p:txBody>
            <a:bodyPr anchor="ctr">
              <a:normAutofit/>
            </a:bodyPr>
            <a:lstStyle>
              <a:lvl1pPr algn="ctr" defTabSz="914400" rtl="0" eaLnBrk="1" latinLnBrk="0" hangingPunct="1">
                <a:lnSpc>
                  <a:spcPct val="90000"/>
                </a:lnSpc>
                <a:spcBef>
                  <a:spcPct val="0"/>
                </a:spcBef>
                <a:buNone/>
                <a:defRPr sz="3600" kern="1200">
                  <a:solidFill>
                    <a:srgbClr val="003C78"/>
                  </a:solidFill>
                  <a:latin typeface="Verdana" panose="020B0604030504040204" pitchFamily="34" charset="0"/>
                  <a:ea typeface="Verdana" panose="020B0604030504040204" pitchFamily="34" charset="0"/>
                  <a:cs typeface="Verdana" panose="020B0604030504040204" pitchFamily="34" charset="0"/>
                </a:defRPr>
              </a:lvl1pPr>
            </a:lstStyle>
            <a:p>
              <a:r>
                <a:rPr lang="sv-SE" err="1"/>
                <a:t>Affinity</a:t>
              </a:r>
              <a:endParaRPr lang="en-US"/>
            </a:p>
          </p:txBody>
        </p:sp>
        <p:sp>
          <p:nvSpPr>
            <p:cNvPr id="35" name="Subtitle 2"/>
            <p:cNvSpPr txBox="1">
              <a:spLocks/>
            </p:cNvSpPr>
            <p:nvPr/>
          </p:nvSpPr>
          <p:spPr>
            <a:xfrm>
              <a:off x="0" y="5043713"/>
              <a:ext cx="12192000" cy="573315"/>
            </a:xfrm>
            <a:prstGeom prst="rect">
              <a:avLst/>
            </a:prstGeom>
          </p:spPr>
          <p:txBody>
            <a:bodyPr/>
            <a:lstStyle>
              <a:lvl1pPr marL="0" indent="0" algn="ctr" defTabSz="914400" rtl="0" eaLnBrk="1" latinLnBrk="0" hangingPunct="1">
                <a:lnSpc>
                  <a:spcPct val="100000"/>
                </a:lnSpc>
                <a:spcBef>
                  <a:spcPts val="1000"/>
                </a:spcBef>
                <a:buClr>
                  <a:srgbClr val="003C78"/>
                </a:buClr>
                <a:buFont typeface="Wingdings" panose="05000000000000000000" pitchFamily="2" charset="2"/>
                <a:buNone/>
                <a:defRPr sz="2400" kern="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100000"/>
                </a:lnSpc>
                <a:spcBef>
                  <a:spcPts val="1000"/>
                </a:spcBef>
                <a:buClr>
                  <a:srgbClr val="003C78"/>
                </a:buClr>
                <a:buFont typeface="Wingdings" panose="05000000000000000000" pitchFamily="2" charset="2"/>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100000"/>
                </a:lnSpc>
                <a:spcBef>
                  <a:spcPts val="1000"/>
                </a:spcBef>
                <a:buClr>
                  <a:srgbClr val="003C78"/>
                </a:buClr>
                <a:buFont typeface="Wingdings" panose="05000000000000000000" pitchFamily="2" charset="2"/>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100000"/>
                </a:lnSpc>
                <a:spcBef>
                  <a:spcPts val="1000"/>
                </a:spcBef>
                <a:buClr>
                  <a:srgbClr val="003C78"/>
                </a:buClr>
                <a:buFont typeface="Wingdings" panose="05000000000000000000" pitchFamily="2" charset="2"/>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100000"/>
                </a:lnSpc>
                <a:spcBef>
                  <a:spcPts val="1000"/>
                </a:spcBef>
                <a:buClr>
                  <a:srgbClr val="003C78"/>
                </a:buClr>
                <a:buFont typeface="Wingdings" panose="05000000000000000000" pitchFamily="2" charset="2"/>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a:t>Bank-</a:t>
              </a:r>
              <a:r>
                <a:rPr lang="sv-SE" sz="2000" baseline="0"/>
                <a:t> och k</a:t>
              </a:r>
              <a:r>
                <a:rPr lang="sv-SE" sz="2000"/>
                <a:t>reditkort</a:t>
              </a:r>
              <a:r>
                <a:rPr lang="sv-SE" sz="2000" baseline="0"/>
                <a:t> och A</a:t>
              </a:r>
              <a:r>
                <a:rPr lang="sv-SE" sz="2000"/>
                <a:t>llrisk</a:t>
              </a:r>
            </a:p>
            <a:p>
              <a:endParaRPr lang="en-US"/>
            </a:p>
          </p:txBody>
        </p:sp>
        <p:grpSp>
          <p:nvGrpSpPr>
            <p:cNvPr id="36" name="Grupp 35"/>
            <p:cNvGrpSpPr/>
            <p:nvPr/>
          </p:nvGrpSpPr>
          <p:grpSpPr>
            <a:xfrm>
              <a:off x="9606039" y="3104685"/>
              <a:ext cx="2277483" cy="684000"/>
              <a:chOff x="9606039" y="3104685"/>
              <a:chExt cx="2277483" cy="684000"/>
            </a:xfrm>
          </p:grpSpPr>
          <p:grpSp>
            <p:nvGrpSpPr>
              <p:cNvPr id="38" name="Grupp 37"/>
              <p:cNvGrpSpPr/>
              <p:nvPr userDrawn="1"/>
            </p:nvGrpSpPr>
            <p:grpSpPr>
              <a:xfrm>
                <a:off x="10433359" y="3122461"/>
                <a:ext cx="649509" cy="660254"/>
                <a:chOff x="9965372" y="3033077"/>
                <a:chExt cx="854618" cy="841349"/>
              </a:xfrm>
            </p:grpSpPr>
            <p:sp>
              <p:nvSpPr>
                <p:cNvPr id="45" name="Ellips 44"/>
                <p:cNvSpPr/>
                <p:nvPr/>
              </p:nvSpPr>
              <p:spPr>
                <a:xfrm>
                  <a:off x="9965372" y="3033077"/>
                  <a:ext cx="854618" cy="841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Bildobjekt 4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70378" y="3117435"/>
                  <a:ext cx="693246" cy="682482"/>
                </a:xfrm>
                <a:prstGeom prst="rect">
                  <a:avLst/>
                </a:prstGeom>
              </p:spPr>
            </p:pic>
          </p:grpSp>
          <p:grpSp>
            <p:nvGrpSpPr>
              <p:cNvPr id="39" name="Grupp 38"/>
              <p:cNvGrpSpPr/>
              <p:nvPr userDrawn="1"/>
            </p:nvGrpSpPr>
            <p:grpSpPr>
              <a:xfrm>
                <a:off x="9606039" y="3104685"/>
                <a:ext cx="656639" cy="678030"/>
                <a:chOff x="8860081" y="3010426"/>
                <a:chExt cx="864000" cy="864000"/>
              </a:xfrm>
            </p:grpSpPr>
            <p:sp>
              <p:nvSpPr>
                <p:cNvPr id="43" name="Ellips 42"/>
                <p:cNvSpPr/>
                <p:nvPr userDrawn="1"/>
              </p:nvSpPr>
              <p:spPr>
                <a:xfrm>
                  <a:off x="8860081" y="3010426"/>
                  <a:ext cx="864000" cy="86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Bildobjekt 43"/>
                <p:cNvPicPr>
                  <a:picLocks/>
                </p:cNvPicPr>
                <p:nvPr userDrawn="1"/>
              </p:nvPicPr>
              <p:blipFill rotWithShape="1">
                <a:blip r:embed="rId4" cstate="screen">
                  <a:extLst>
                    <a:ext uri="{28A0092B-C50C-407E-A947-70E740481C1C}">
                      <a14:useLocalDpi xmlns:a14="http://schemas.microsoft.com/office/drawing/2010/main" val="0"/>
                    </a:ext>
                  </a:extLst>
                </a:blip>
                <a:srcRect r="5951"/>
                <a:stretch/>
              </p:blipFill>
              <p:spPr>
                <a:xfrm>
                  <a:off x="8956068" y="3131250"/>
                  <a:ext cx="672026" cy="622352"/>
                </a:xfrm>
                <a:prstGeom prst="rect">
                  <a:avLst/>
                </a:prstGeom>
              </p:spPr>
            </p:pic>
          </p:grpSp>
          <p:grpSp>
            <p:nvGrpSpPr>
              <p:cNvPr id="40" name="Grupp 39"/>
              <p:cNvGrpSpPr/>
              <p:nvPr userDrawn="1"/>
            </p:nvGrpSpPr>
            <p:grpSpPr>
              <a:xfrm>
                <a:off x="11226883" y="3110655"/>
                <a:ext cx="656639" cy="678030"/>
                <a:chOff x="10992772" y="3018034"/>
                <a:chExt cx="864000" cy="864000"/>
              </a:xfrm>
            </p:grpSpPr>
            <p:sp>
              <p:nvSpPr>
                <p:cNvPr id="41" name="Ellips 40"/>
                <p:cNvSpPr/>
                <p:nvPr userDrawn="1"/>
              </p:nvSpPr>
              <p:spPr>
                <a:xfrm>
                  <a:off x="10992772" y="3018034"/>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Bildobjekt 4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98377" y="3126504"/>
                  <a:ext cx="652789" cy="648000"/>
                </a:xfrm>
                <a:prstGeom prst="rect">
                  <a:avLst/>
                </a:prstGeom>
              </p:spPr>
            </p:pic>
          </p:grpSp>
        </p:grpSp>
        <p:sp>
          <p:nvSpPr>
            <p:cNvPr id="37" name="textruta 36"/>
            <p:cNvSpPr txBox="1"/>
            <p:nvPr/>
          </p:nvSpPr>
          <p:spPr>
            <a:xfrm>
              <a:off x="9039225" y="246033"/>
              <a:ext cx="3029803" cy="338554"/>
            </a:xfrm>
            <a:prstGeom prst="rect">
              <a:avLst/>
            </a:prstGeom>
            <a:noFill/>
          </p:spPr>
          <p:txBody>
            <a:bodyPr wrap="square" rtlCol="0">
              <a:spAutoFit/>
            </a:bodyPr>
            <a:lstStyle/>
            <a:p>
              <a:pPr algn="r">
                <a:buClr>
                  <a:schemeClr val="accent2"/>
                </a:buClr>
                <a:buSzPct val="105000"/>
              </a:pPr>
              <a:r>
                <a:rPr lang="sv-SE" sz="1600" i="1">
                  <a:solidFill>
                    <a:srgbClr val="003C78"/>
                  </a:solidFill>
                  <a:latin typeface="Verdana" panose="020B0604030504040204" pitchFamily="34" charset="0"/>
                  <a:ea typeface="Verdana" panose="020B0604030504040204" pitchFamily="34" charset="0"/>
                  <a:cs typeface="Verdana" panose="020B0604030504040204" pitchFamily="34" charset="0"/>
                </a:rPr>
                <a:t>Stärker kundlojaliteten!</a:t>
              </a:r>
              <a:endParaRPr lang="en-GB" sz="1600" i="1">
                <a:solidFill>
                  <a:srgbClr val="003C78"/>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941841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31800" y="1403350"/>
            <a:ext cx="5621867" cy="4814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6256867" y="1403350"/>
            <a:ext cx="5623984" cy="4814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4"/>
          <p:cNvSpPr>
            <a:spLocks noGrp="1" noChangeArrowheads="1"/>
          </p:cNvSpPr>
          <p:nvPr>
            <p:ph type="sldNum" sz="quarter" idx="10"/>
          </p:nvPr>
        </p:nvSpPr>
        <p:spPr>
          <a:ln/>
        </p:spPr>
        <p:txBody>
          <a:bodyPr/>
          <a:lstStyle>
            <a:lvl1pPr>
              <a:defRPr/>
            </a:lvl1pPr>
          </a:lstStyle>
          <a:p>
            <a:pPr>
              <a:defRPr/>
            </a:pPr>
            <a:fld id="{B8E1C599-E1D6-461C-93AB-E1D68EC26A15}" type="slidenum">
              <a:rPr lang="de-DE" altLang="da-DK">
                <a:solidFill>
                  <a:srgbClr val="777100"/>
                </a:solidFill>
              </a:rPr>
              <a:pPr>
                <a:defRPr/>
              </a:pPr>
              <a:t>‹#›</a:t>
            </a:fld>
            <a:endParaRPr lang="de-DE" altLang="da-DK">
              <a:solidFill>
                <a:srgbClr val="777100"/>
              </a:solidFill>
            </a:endParaRPr>
          </a:p>
        </p:txBody>
      </p:sp>
    </p:spTree>
    <p:extLst>
      <p:ext uri="{BB962C8B-B14F-4D97-AF65-F5344CB8AC3E}">
        <p14:creationId xmlns:p14="http://schemas.microsoft.com/office/powerpoint/2010/main" val="62301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lutsida">
    <p:spTree>
      <p:nvGrpSpPr>
        <p:cNvPr id="1" name=""/>
        <p:cNvGrpSpPr/>
        <p:nvPr/>
      </p:nvGrpSpPr>
      <p:grpSpPr>
        <a:xfrm>
          <a:off x="0" y="0"/>
          <a:ext cx="0" cy="0"/>
          <a:chOff x="0" y="0"/>
          <a:chExt cx="0" cy="0"/>
        </a:xfrm>
      </p:grpSpPr>
      <p:pic>
        <p:nvPicPr>
          <p:cNvPr id="7" name="Bildobjekt 6"/>
          <p:cNvPicPr>
            <a:picLocks/>
          </p:cNvPicPr>
          <p:nvPr userDrawn="1"/>
        </p:nvPicPr>
        <p:blipFill rotWithShape="1">
          <a:blip r:embed="rId2" cstate="screen">
            <a:extLst>
              <a:ext uri="{28A0092B-C50C-407E-A947-70E740481C1C}">
                <a14:useLocalDpi xmlns:a14="http://schemas.microsoft.com/office/drawing/2010/main"/>
              </a:ext>
            </a:extLst>
          </a:blip>
          <a:srcRect b="-160"/>
          <a:stretch/>
        </p:blipFill>
        <p:spPr>
          <a:xfrm>
            <a:off x="7020000" y="540000"/>
            <a:ext cx="4452115" cy="5400000"/>
          </a:xfrm>
          <a:prstGeom prst="rect">
            <a:avLst/>
          </a:prstGeom>
        </p:spPr>
      </p:pic>
      <p:sp>
        <p:nvSpPr>
          <p:cNvPr id="2" name="Rektangel 1"/>
          <p:cNvSpPr/>
          <p:nvPr userDrawn="1"/>
        </p:nvSpPr>
        <p:spPr>
          <a:xfrm>
            <a:off x="618292" y="540000"/>
            <a:ext cx="6408000" cy="5400000"/>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ruta 2"/>
          <p:cNvSpPr txBox="1"/>
          <p:nvPr userDrawn="1"/>
        </p:nvSpPr>
        <p:spPr>
          <a:xfrm>
            <a:off x="2716882" y="1989407"/>
            <a:ext cx="3416833" cy="34778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Kontakta</a:t>
            </a:r>
            <a:r>
              <a:rPr kumimoji="0" lang="en-GB" sz="2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20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oss</a:t>
            </a:r>
            <a:endParaRPr kumimoji="0" lang="en-GB" sz="2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Sverige</a:t>
            </a:r>
            <a:endParaRPr kumimoji="0" lang="en-GB"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Europeiska</a:t>
            </a: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ERV</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Box 1, </a:t>
            </a:r>
            <a:r>
              <a:rPr kumimoji="0" lang="en-GB"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Löfströms</a:t>
            </a: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Allé</a:t>
            </a: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6A</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172 13 </a:t>
            </a:r>
            <a:r>
              <a:rPr kumimoji="0" lang="en-GB"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Sundbyberg</a:t>
            </a:r>
            <a:endPar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www.erv.se</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Danmark</a:t>
            </a:r>
            <a:endParaRPr kumimoji="0" lang="en-GB"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Europæiske</a:t>
            </a:r>
            <a:r>
              <a:rPr kumimoji="0" lang="sv-SE"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sv-SE"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Rejseforsikring</a:t>
            </a:r>
            <a:r>
              <a:rPr kumimoji="0" lang="sv-SE"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Frederiksberg Allé 3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1790 </a:t>
            </a:r>
            <a:r>
              <a:rPr kumimoji="0" lang="sv-SE"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Köbenhamn</a:t>
            </a:r>
            <a:r>
              <a:rPr kumimoji="0" lang="sv-SE"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V</a:t>
            </a:r>
            <a:endPar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www.erv.dk</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textruta 5"/>
          <p:cNvSpPr txBox="1"/>
          <p:nvPr userDrawn="1"/>
        </p:nvSpPr>
        <p:spPr>
          <a:xfrm>
            <a:off x="7519433" y="4535374"/>
            <a:ext cx="341683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TACK!</a:t>
            </a:r>
            <a:endParaRPr kumimoji="0" lang="en-GB" sz="3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7135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ytt kapitel">
    <p:spTree>
      <p:nvGrpSpPr>
        <p:cNvPr id="1" name=""/>
        <p:cNvGrpSpPr/>
        <p:nvPr/>
      </p:nvGrpSpPr>
      <p:grpSpPr>
        <a:xfrm>
          <a:off x="0" y="0"/>
          <a:ext cx="0" cy="0"/>
          <a:chOff x="0" y="0"/>
          <a:chExt cx="0" cy="0"/>
        </a:xfrm>
      </p:grpSpPr>
      <p:sp>
        <p:nvSpPr>
          <p:cNvPr id="5" name="Rektangel 4"/>
          <p:cNvSpPr/>
          <p:nvPr userDrawn="1"/>
        </p:nvSpPr>
        <p:spPr>
          <a:xfrm>
            <a:off x="684524" y="559256"/>
            <a:ext cx="10800000" cy="5400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ktangel 6"/>
          <p:cNvSpPr/>
          <p:nvPr userDrawn="1"/>
        </p:nvSpPr>
        <p:spPr>
          <a:xfrm>
            <a:off x="684524" y="559256"/>
            <a:ext cx="4005810" cy="5400000"/>
          </a:xfrm>
          <a:prstGeom prst="rect">
            <a:avLst/>
          </a:prstGeom>
          <a:solidFill>
            <a:srgbClr val="B2D2F6">
              <a:alpha val="6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Platshållare för text 8"/>
          <p:cNvSpPr>
            <a:spLocks noGrp="1"/>
          </p:cNvSpPr>
          <p:nvPr>
            <p:ph type="body" sz="quarter" idx="10" hasCustomPrompt="1"/>
          </p:nvPr>
        </p:nvSpPr>
        <p:spPr>
          <a:xfrm>
            <a:off x="1066181" y="1592263"/>
            <a:ext cx="2854543" cy="950913"/>
          </a:xfrm>
        </p:spPr>
        <p:txBody>
          <a:bodyPr anchor="t">
            <a:normAutofit/>
          </a:bodyPr>
          <a:lstStyle>
            <a:lvl1pPr marL="0" indent="0">
              <a:buFontTx/>
              <a:buNone/>
              <a:defRPr sz="2400" cap="all" baseline="0">
                <a:solidFill>
                  <a:schemeClr val="tx1">
                    <a:lumMod val="75000"/>
                    <a:lumOff val="25000"/>
                  </a:schemeClr>
                </a:solidFill>
              </a:defRPr>
            </a:lvl1pPr>
          </a:lstStyle>
          <a:p>
            <a:pPr lvl="0"/>
            <a:r>
              <a:rPr lang="en-GB" err="1"/>
              <a:t>Nytt</a:t>
            </a:r>
            <a:r>
              <a:rPr lang="en-GB"/>
              <a:t> </a:t>
            </a:r>
            <a:r>
              <a:rPr lang="en-GB" err="1"/>
              <a:t>kapitel</a:t>
            </a:r>
            <a:endParaRPr lang="en-GB"/>
          </a:p>
        </p:txBody>
      </p:sp>
    </p:spTree>
    <p:extLst>
      <p:ext uri="{BB962C8B-B14F-4D97-AF65-F5344CB8AC3E}">
        <p14:creationId xmlns:p14="http://schemas.microsoft.com/office/powerpoint/2010/main" val="247883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nehåll - ett textblo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540000"/>
            <a:ext cx="10548000" cy="756000"/>
          </a:xfrm>
        </p:spPr>
        <p:txBody>
          <a:bodyPr/>
          <a:lstStyle>
            <a:lvl1pPr>
              <a:defRPr/>
            </a:lvl1pPr>
          </a:lstStyle>
          <a:p>
            <a:r>
              <a:rPr lang="sv-SE"/>
              <a:t>Rubrik</a:t>
            </a:r>
            <a:endParaRPr lang="en-US"/>
          </a:p>
        </p:txBody>
      </p:sp>
      <p:sp>
        <p:nvSpPr>
          <p:cNvPr id="3" name="Content Placeholder 2"/>
          <p:cNvSpPr>
            <a:spLocks noGrp="1"/>
          </p:cNvSpPr>
          <p:nvPr>
            <p:ph idx="1" hasCustomPrompt="1"/>
          </p:nvPr>
        </p:nvSpPr>
        <p:spPr>
          <a:xfrm>
            <a:off x="828000" y="1601930"/>
            <a:ext cx="10548000" cy="4176000"/>
          </a:xfrm>
        </p:spPr>
        <p:txBody>
          <a:bodyPr>
            <a:normAutofit/>
          </a:bodyPr>
          <a:lstStyle>
            <a:lvl1pPr>
              <a:defRPr sz="1800" baseline="0"/>
            </a:lvl1pPr>
            <a:lvl2pPr>
              <a:defRPr sz="1800"/>
            </a:lvl2pPr>
            <a:lvl3pPr>
              <a:defRPr sz="1800"/>
            </a:lvl3pPr>
          </a:lstStyle>
          <a:p>
            <a:pPr lvl="0"/>
            <a:r>
              <a:rPr lang="sv-SE"/>
              <a:t>Text Verdana 18</a:t>
            </a:r>
          </a:p>
          <a:p>
            <a:pPr lvl="1"/>
            <a:r>
              <a:rPr lang="sv-SE"/>
              <a:t>Verdana 18</a:t>
            </a:r>
          </a:p>
          <a:p>
            <a:pPr lvl="2"/>
            <a:r>
              <a:rPr lang="sv-SE"/>
              <a:t>Verdana 18</a:t>
            </a:r>
          </a:p>
        </p:txBody>
      </p:sp>
    </p:spTree>
    <p:extLst>
      <p:ext uri="{BB962C8B-B14F-4D97-AF65-F5344CB8AC3E}">
        <p14:creationId xmlns:p14="http://schemas.microsoft.com/office/powerpoint/2010/main" val="3596791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pos="51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och en bi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sz="half" idx="1"/>
          </p:nvPr>
        </p:nvSpPr>
        <p:spPr>
          <a:xfrm>
            <a:off x="828000" y="1604496"/>
            <a:ext cx="6120000" cy="4140000"/>
          </a:xfrm>
        </p:spPr>
        <p:txBody>
          <a:bodyPr>
            <a:normAutofit/>
          </a:bodyPr>
          <a:lstStyle>
            <a:lvl1pPr>
              <a:defRPr sz="1800"/>
            </a:lvl1pPr>
            <a:lvl2pPr>
              <a:defRPr sz="1800"/>
            </a:lvl2pPr>
          </a:lstStyle>
          <a:p>
            <a:pPr lvl="0"/>
            <a:r>
              <a:rPr lang="sv-SE"/>
              <a:t>Redigera format för bakgrundstext</a:t>
            </a:r>
          </a:p>
          <a:p>
            <a:pPr lvl="1"/>
            <a:r>
              <a:rPr lang="sv-SE"/>
              <a:t>Nivå två</a:t>
            </a:r>
          </a:p>
        </p:txBody>
      </p:sp>
      <p:sp>
        <p:nvSpPr>
          <p:cNvPr id="6" name="Platshållare för bild 5"/>
          <p:cNvSpPr>
            <a:spLocks noGrp="1"/>
          </p:cNvSpPr>
          <p:nvPr>
            <p:ph type="pic" sz="quarter" idx="10"/>
          </p:nvPr>
        </p:nvSpPr>
        <p:spPr>
          <a:xfrm>
            <a:off x="7597550" y="1604496"/>
            <a:ext cx="3780000" cy="4140000"/>
          </a:xfrm>
        </p:spPr>
        <p:txBody>
          <a:bodyPr/>
          <a:lstStyle>
            <a:lvl1pPr marL="0" indent="0">
              <a:buFontTx/>
              <a:buNone/>
              <a:defRPr/>
            </a:lvl1pPr>
          </a:lstStyle>
          <a:p>
            <a:r>
              <a:rPr lang="sv-SE"/>
              <a:t>Klicka på ikonen för att lägga till en bild</a:t>
            </a:r>
            <a:endParaRPr lang="en-GB"/>
          </a:p>
        </p:txBody>
      </p:sp>
    </p:spTree>
    <p:extLst>
      <p:ext uri="{BB962C8B-B14F-4D97-AF65-F5344CB8AC3E}">
        <p14:creationId xmlns:p14="http://schemas.microsoft.com/office/powerpoint/2010/main" val="278469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och innehål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5" name="Platshållare för diagram 4"/>
          <p:cNvSpPr>
            <a:spLocks noGrp="1"/>
          </p:cNvSpPr>
          <p:nvPr>
            <p:ph type="chart" sz="quarter" idx="11"/>
          </p:nvPr>
        </p:nvSpPr>
        <p:spPr>
          <a:xfrm>
            <a:off x="828675" y="1739900"/>
            <a:ext cx="6120000" cy="4029075"/>
          </a:xfrm>
        </p:spPr>
        <p:txBody>
          <a:bodyPr/>
          <a:lstStyle>
            <a:lvl1pPr marL="0" indent="0">
              <a:buFontTx/>
              <a:buNone/>
              <a:defRPr/>
            </a:lvl1pPr>
          </a:lstStyle>
          <a:p>
            <a:r>
              <a:rPr lang="sv-SE"/>
              <a:t>Klicka på ikonen för att lägga till ett diagram</a:t>
            </a:r>
            <a:endParaRPr lang="en-GB"/>
          </a:p>
        </p:txBody>
      </p:sp>
      <p:sp>
        <p:nvSpPr>
          <p:cNvPr id="10" name="Platshållare för text 9"/>
          <p:cNvSpPr>
            <a:spLocks noGrp="1"/>
          </p:cNvSpPr>
          <p:nvPr>
            <p:ph type="body" sz="quarter" idx="12"/>
          </p:nvPr>
        </p:nvSpPr>
        <p:spPr>
          <a:xfrm>
            <a:off x="7543775" y="1739900"/>
            <a:ext cx="3832225" cy="4029075"/>
          </a:xfrm>
        </p:spPr>
        <p:txBody>
          <a:bodyPr>
            <a:normAutofit/>
          </a:bodyPr>
          <a:lstStyle>
            <a:lvl1pPr marL="0" indent="0">
              <a:lnSpc>
                <a:spcPts val="2400"/>
              </a:lnSpc>
              <a:spcAft>
                <a:spcPts val="0"/>
              </a:spcAft>
              <a:buFontTx/>
              <a:buNone/>
              <a:defRPr sz="1800"/>
            </a:lvl1pPr>
          </a:lstStyle>
          <a:p>
            <a:pPr lvl="0"/>
            <a:r>
              <a:rPr lang="sv-SE"/>
              <a:t>Redigera format för bakgrundstext</a:t>
            </a:r>
          </a:p>
        </p:txBody>
      </p:sp>
    </p:spTree>
    <p:extLst>
      <p:ext uri="{BB962C8B-B14F-4D97-AF65-F5344CB8AC3E}">
        <p14:creationId xmlns:p14="http://schemas.microsoft.com/office/powerpoint/2010/main" val="855127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och två bil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9" name="Platshållare för bild 8"/>
          <p:cNvSpPr>
            <a:spLocks noGrp="1"/>
          </p:cNvSpPr>
          <p:nvPr>
            <p:ph type="pic" sz="quarter" idx="12"/>
          </p:nvPr>
        </p:nvSpPr>
        <p:spPr>
          <a:xfrm>
            <a:off x="7596000" y="1604496"/>
            <a:ext cx="3780000" cy="1980000"/>
          </a:xfrm>
        </p:spPr>
        <p:txBody>
          <a:bodyPr/>
          <a:lstStyle>
            <a:lvl1pPr marL="0" indent="0">
              <a:buFontTx/>
              <a:buNone/>
              <a:defRPr/>
            </a:lvl1pPr>
          </a:lstStyle>
          <a:p>
            <a:r>
              <a:rPr lang="sv-SE"/>
              <a:t>Klicka på ikonen för att lägga till en bild</a:t>
            </a:r>
            <a:endParaRPr lang="en-GB"/>
          </a:p>
        </p:txBody>
      </p:sp>
      <p:sp>
        <p:nvSpPr>
          <p:cNvPr id="10" name="Platshållare för bild 8"/>
          <p:cNvSpPr>
            <a:spLocks noGrp="1"/>
          </p:cNvSpPr>
          <p:nvPr>
            <p:ph type="pic" sz="quarter" idx="13"/>
          </p:nvPr>
        </p:nvSpPr>
        <p:spPr>
          <a:xfrm>
            <a:off x="7595999" y="3788841"/>
            <a:ext cx="3780725" cy="1980000"/>
          </a:xfrm>
        </p:spPr>
        <p:txBody>
          <a:bodyPr/>
          <a:lstStyle>
            <a:lvl1pPr marL="0" indent="0">
              <a:buFontTx/>
              <a:buNone/>
              <a:defRPr/>
            </a:lvl1pPr>
          </a:lstStyle>
          <a:p>
            <a:r>
              <a:rPr lang="sv-SE"/>
              <a:t>Klicka på ikonen för att lägga till en bild</a:t>
            </a:r>
            <a:endParaRPr lang="en-GB"/>
          </a:p>
        </p:txBody>
      </p:sp>
      <p:sp>
        <p:nvSpPr>
          <p:cNvPr id="11" name="Content Placeholder 2"/>
          <p:cNvSpPr>
            <a:spLocks noGrp="1"/>
          </p:cNvSpPr>
          <p:nvPr>
            <p:ph sz="half" idx="1"/>
          </p:nvPr>
        </p:nvSpPr>
        <p:spPr>
          <a:xfrm>
            <a:off x="827999" y="1604496"/>
            <a:ext cx="6120000" cy="4140000"/>
          </a:xfrm>
        </p:spPr>
        <p:txBody>
          <a:bodyPr/>
          <a:lstStyle>
            <a:lvl1pPr>
              <a:lnSpc>
                <a:spcPts val="2800"/>
              </a:lnSpc>
              <a:defRPr/>
            </a:lvl1pPr>
            <a:lvl2pPr>
              <a:defRPr/>
            </a:lvl2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3863248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000" y="576000"/>
            <a:ext cx="10548000" cy="756000"/>
          </a:xfrm>
          <a:prstGeom prst="rect">
            <a:avLst/>
          </a:prstGeom>
        </p:spPr>
        <p:txBody>
          <a:bodyPr vert="horz" lIns="91440" tIns="45720" rIns="91440" bIns="45720" rtlCol="0" anchor="ctr">
            <a:normAutofit/>
          </a:bodyPr>
          <a:lstStyle/>
          <a:p>
            <a:r>
              <a:rPr lang="sv-SE"/>
              <a:t>Rubrik</a:t>
            </a:r>
            <a:endParaRPr lang="en-US"/>
          </a:p>
        </p:txBody>
      </p:sp>
      <p:sp>
        <p:nvSpPr>
          <p:cNvPr id="3" name="Text Placeholder 2"/>
          <p:cNvSpPr>
            <a:spLocks noGrp="1"/>
          </p:cNvSpPr>
          <p:nvPr>
            <p:ph type="body" idx="1"/>
          </p:nvPr>
        </p:nvSpPr>
        <p:spPr>
          <a:xfrm>
            <a:off x="828000" y="1622100"/>
            <a:ext cx="10548000" cy="41760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p:txBody>
      </p:sp>
      <p:sp>
        <p:nvSpPr>
          <p:cNvPr id="9" name="Slide Number Placeholder 5"/>
          <p:cNvSpPr txBox="1">
            <a:spLocks/>
          </p:cNvSpPr>
          <p:nvPr userDrawn="1"/>
        </p:nvSpPr>
        <p:spPr>
          <a:xfrm>
            <a:off x="9197789" y="174875"/>
            <a:ext cx="2743200" cy="365125"/>
          </a:xfrm>
          <a:prstGeom prst="rect">
            <a:avLst/>
          </a:prstGeom>
        </p:spPr>
        <p:txBody>
          <a:bodyPr/>
          <a:lstStyle>
            <a:defPPr>
              <a:defRPr lang="en-US"/>
            </a:defPPr>
            <a:lvl1pPr marL="0" algn="l" defTabSz="4572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F698AAA-5F3C-412C-AB6F-58C4FEF3C4D8}" type="slidenum">
              <a:rPr lang="en-GB" smtClean="0"/>
              <a:pPr algn="r"/>
              <a:t>‹#›</a:t>
            </a:fld>
            <a:endParaRPr lang="en-GB"/>
          </a:p>
        </p:txBody>
      </p:sp>
      <p:pic>
        <p:nvPicPr>
          <p:cNvPr id="8" name="Picture 4"/>
          <p:cNvPicPr>
            <a:picLocks noChangeAspect="1"/>
          </p:cNvPicPr>
          <p:nvPr userDrawn="1"/>
        </p:nvPicPr>
        <p:blipFill>
          <a:blip r:embed="rId36" cstate="screen">
            <a:extLst>
              <a:ext uri="{28A0092B-C50C-407E-A947-70E740481C1C}">
                <a14:useLocalDpi xmlns:a14="http://schemas.microsoft.com/office/drawing/2010/main" val="0"/>
              </a:ext>
            </a:extLst>
          </a:blip>
          <a:stretch>
            <a:fillRect/>
          </a:stretch>
        </p:blipFill>
        <p:spPr>
          <a:xfrm>
            <a:off x="554927" y="6194466"/>
            <a:ext cx="1530696" cy="367389"/>
          </a:xfrm>
          <a:prstGeom prst="rect">
            <a:avLst/>
          </a:prstGeom>
        </p:spPr>
      </p:pic>
      <p:pic>
        <p:nvPicPr>
          <p:cNvPr id="11" name="Picture 5"/>
          <p:cNvPicPr>
            <a:picLocks noChangeAspect="1"/>
          </p:cNvPicPr>
          <p:nvPr userDrawn="1"/>
        </p:nvPicPr>
        <p:blipFill>
          <a:blip r:embed="rId37" cstate="screen">
            <a:extLst>
              <a:ext uri="{28A0092B-C50C-407E-A947-70E740481C1C}">
                <a14:useLocalDpi xmlns:a14="http://schemas.microsoft.com/office/drawing/2010/main" val="0"/>
              </a:ext>
            </a:extLst>
          </a:blip>
          <a:stretch>
            <a:fillRect/>
          </a:stretch>
        </p:blipFill>
        <p:spPr>
          <a:xfrm>
            <a:off x="10107165" y="6194655"/>
            <a:ext cx="1529907" cy="367200"/>
          </a:xfrm>
          <a:prstGeom prst="rect">
            <a:avLst/>
          </a:prstGeom>
        </p:spPr>
      </p:pic>
    </p:spTree>
    <p:extLst>
      <p:ext uri="{BB962C8B-B14F-4D97-AF65-F5344CB8AC3E}">
        <p14:creationId xmlns:p14="http://schemas.microsoft.com/office/powerpoint/2010/main" val="1021362907"/>
      </p:ext>
    </p:extLst>
  </p:cSld>
  <p:clrMap bg1="lt1" tx1="dk1" bg2="lt2" tx2="dk2" accent1="accent1" accent2="accent2" accent3="accent3" accent4="accent4" accent5="accent5" accent6="accent6" hlink="hlink" folHlink="folHlink"/>
  <p:sldLayoutIdLst>
    <p:sldLayoutId id="2147483714" r:id="rId1"/>
    <p:sldLayoutId id="2147483739" r:id="rId2"/>
    <p:sldLayoutId id="2147483748" r:id="rId3"/>
    <p:sldLayoutId id="2147483705" r:id="rId4"/>
    <p:sldLayoutId id="2147483713" r:id="rId5"/>
    <p:sldLayoutId id="2147483688" r:id="rId6"/>
    <p:sldLayoutId id="2147483743" r:id="rId7"/>
    <p:sldLayoutId id="2147483744" r:id="rId8"/>
    <p:sldLayoutId id="2147483745" r:id="rId9"/>
    <p:sldLayoutId id="2147483746" r:id="rId10"/>
    <p:sldLayoutId id="2147483691" r:id="rId11"/>
    <p:sldLayoutId id="2147483692" r:id="rId12"/>
    <p:sldLayoutId id="2147483720" r:id="rId13"/>
    <p:sldLayoutId id="2147483693" r:id="rId14"/>
    <p:sldLayoutId id="2147483719" r:id="rId15"/>
    <p:sldLayoutId id="2147483717" r:id="rId16"/>
    <p:sldLayoutId id="2147483740"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4" r:id="rId29"/>
    <p:sldLayoutId id="2147483735" r:id="rId30"/>
    <p:sldLayoutId id="2147483736" r:id="rId31"/>
    <p:sldLayoutId id="2147483737" r:id="rId32"/>
    <p:sldLayoutId id="2147483738" r:id="rId33"/>
    <p:sldLayoutId id="2147483749" r:id="rId3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200" kern="1200">
          <a:solidFill>
            <a:srgbClr val="003C7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ts val="2400"/>
        </a:lnSpc>
        <a:spcBef>
          <a:spcPts val="1000"/>
        </a:spcBef>
        <a:spcAft>
          <a:spcPts val="600"/>
        </a:spcAft>
        <a:buClr>
          <a:srgbClr val="003C78"/>
        </a:buClr>
        <a:buSzPct val="120000"/>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400"/>
        </a:lnSpc>
        <a:spcBef>
          <a:spcPts val="0"/>
        </a:spcBef>
        <a:spcAft>
          <a:spcPts val="600"/>
        </a:spcAft>
        <a:buClr>
          <a:srgbClr val="003C78"/>
        </a:buClr>
        <a:buSzPct val="120000"/>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400"/>
        </a:lnSpc>
        <a:spcBef>
          <a:spcPts val="0"/>
        </a:spcBef>
        <a:spcAft>
          <a:spcPts val="600"/>
        </a:spcAft>
        <a:buClr>
          <a:srgbClr val="003C78"/>
        </a:buClr>
        <a:buSzPct val="120000"/>
        <a:buFont typeface="Wingdings" panose="05000000000000000000" pitchFamily="2" charset="2"/>
        <a:buChar char="§"/>
        <a:defRPr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400"/>
        </a:lnSpc>
        <a:spcBef>
          <a:spcPts val="1000"/>
        </a:spcBef>
        <a:spcAft>
          <a:spcPts val="600"/>
        </a:spcAft>
        <a:buClr>
          <a:srgbClr val="003C78"/>
        </a:buClr>
        <a:buFont typeface="Wingdings" panose="05000000000000000000" pitchFamily="2"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400"/>
        </a:lnSpc>
        <a:spcBef>
          <a:spcPts val="1000"/>
        </a:spcBef>
        <a:spcAft>
          <a:spcPts val="600"/>
        </a:spcAft>
        <a:buClr>
          <a:srgbClr val="003C78"/>
        </a:buClr>
        <a:buFont typeface="Wingdings" panose="05000000000000000000" pitchFamily="2" charset="2"/>
        <a:buChar char="§"/>
        <a:defRPr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userDrawn="1">
          <p15:clr>
            <a:srgbClr val="F26B43"/>
          </p15:clr>
        </p15:guide>
        <p15:guide id="2" pos="7469" userDrawn="1">
          <p15:clr>
            <a:srgbClr val="F26B43"/>
          </p15:clr>
        </p15:guide>
        <p15:guide id="3"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8137-0701-1CA3-3AF6-E6349ED6C855}"/>
              </a:ext>
            </a:extLst>
          </p:cNvPr>
          <p:cNvSpPr>
            <a:spLocks noGrp="1"/>
          </p:cNvSpPr>
          <p:nvPr>
            <p:ph type="title"/>
          </p:nvPr>
        </p:nvSpPr>
        <p:spPr/>
        <p:txBody>
          <a:bodyPr/>
          <a:lstStyle/>
          <a:p>
            <a:r>
              <a:rPr lang="da-DK" dirty="0"/>
              <a:t>Rejseforsikring</a:t>
            </a:r>
            <a:endParaRPr lang="en-DK" dirty="0"/>
          </a:p>
        </p:txBody>
      </p:sp>
      <p:pic>
        <p:nvPicPr>
          <p:cNvPr id="3" name="Chart Placeholder 5">
            <a:extLst>
              <a:ext uri="{FF2B5EF4-FFF2-40B4-BE49-F238E27FC236}">
                <a16:creationId xmlns:a16="http://schemas.microsoft.com/office/drawing/2014/main" id="{6B2321A6-C1FF-3D66-04E0-366F646BE05F}"/>
              </a:ext>
            </a:extLst>
          </p:cNvPr>
          <p:cNvPicPr>
            <a:picLocks noChangeAspect="1"/>
          </p:cNvPicPr>
          <p:nvPr/>
        </p:nvPicPr>
        <p:blipFill>
          <a:blip r:embed="rId2"/>
          <a:stretch>
            <a:fillRect/>
          </a:stretch>
        </p:blipFill>
        <p:spPr>
          <a:xfrm>
            <a:off x="4970750" y="1660001"/>
            <a:ext cx="5161443" cy="4154614"/>
          </a:xfrm>
          <a:prstGeom prst="rect">
            <a:avLst/>
          </a:prstGeom>
        </p:spPr>
      </p:pic>
      <p:sp>
        <p:nvSpPr>
          <p:cNvPr id="4" name="Rectangle 3">
            <a:extLst>
              <a:ext uri="{FF2B5EF4-FFF2-40B4-BE49-F238E27FC236}">
                <a16:creationId xmlns:a16="http://schemas.microsoft.com/office/drawing/2014/main" id="{39F35765-48E1-52D5-146E-50B8986038C2}"/>
              </a:ext>
            </a:extLst>
          </p:cNvPr>
          <p:cNvSpPr/>
          <p:nvPr/>
        </p:nvSpPr>
        <p:spPr>
          <a:xfrm>
            <a:off x="941033" y="1660001"/>
            <a:ext cx="3355759" cy="4154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Præsentation af </a:t>
            </a:r>
          </a:p>
          <a:p>
            <a:pPr algn="ctr"/>
            <a:r>
              <a:rPr lang="da-DK" dirty="0"/>
              <a:t>Rotary Rejseforsikring</a:t>
            </a:r>
          </a:p>
          <a:p>
            <a:pPr algn="ctr"/>
            <a:r>
              <a:rPr lang="da-DK" sz="1200" dirty="0"/>
              <a:t>I samarbejde med Europæiske ERV</a:t>
            </a:r>
            <a:endParaRPr lang="en-DK" sz="1200" dirty="0"/>
          </a:p>
        </p:txBody>
      </p:sp>
    </p:spTree>
    <p:extLst>
      <p:ext uri="{BB962C8B-B14F-4D97-AF65-F5344CB8AC3E}">
        <p14:creationId xmlns:p14="http://schemas.microsoft.com/office/powerpoint/2010/main" val="3567325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Rejseforsikring - hvorfor er det vigtigt?</a:t>
            </a:r>
          </a:p>
        </p:txBody>
      </p:sp>
      <p:sp>
        <p:nvSpPr>
          <p:cNvPr id="2" name="Slide Number Placeholder 1"/>
          <p:cNvSpPr>
            <a:spLocks noGrp="1"/>
          </p:cNvSpPr>
          <p:nvPr>
            <p:ph type="sldNum" sz="quarter" idx="4294967295"/>
          </p:nvPr>
        </p:nvSpPr>
        <p:spPr/>
        <p:txBody>
          <a:bodyPr/>
          <a:lstStyle/>
          <a:p>
            <a:pPr algn="r" defTabSz="914400" fontAlgn="base">
              <a:spcBef>
                <a:spcPct val="0"/>
              </a:spcBef>
              <a:spcAft>
                <a:spcPct val="0"/>
              </a:spcAft>
              <a:defRPr/>
            </a:pPr>
            <a:fld id="{5BFB718B-7BED-4965-ACAF-0062822D795F}" type="slidenum">
              <a:rPr lang="de-DE" sz="1000">
                <a:solidFill>
                  <a:srgbClr val="777100"/>
                </a:solidFill>
                <a:latin typeface="Verdana" pitchFamily="34" charset="0"/>
                <a:ea typeface="MS PGothic" pitchFamily="34" charset="-128"/>
                <a:cs typeface="Arial"/>
              </a:rPr>
              <a:pPr algn="r" defTabSz="914400" fontAlgn="base">
                <a:spcBef>
                  <a:spcPct val="0"/>
                </a:spcBef>
                <a:spcAft>
                  <a:spcPct val="0"/>
                </a:spcAft>
                <a:defRPr/>
              </a:pPr>
              <a:t>2</a:t>
            </a:fld>
            <a:endParaRPr lang="de-DE" sz="1000">
              <a:solidFill>
                <a:srgbClr val="777100"/>
              </a:solidFill>
              <a:latin typeface="Verdana" pitchFamily="34" charset="0"/>
              <a:ea typeface="MS PGothic" pitchFamily="34" charset="-128"/>
              <a:cs typeface="Arial"/>
            </a:endParaRPr>
          </a:p>
        </p:txBody>
      </p:sp>
      <p:pic>
        <p:nvPicPr>
          <p:cNvPr id="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a:xfrm>
            <a:off x="1582567" y="1174513"/>
            <a:ext cx="8500939" cy="51125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med rundade hörn 3"/>
          <p:cNvSpPr/>
          <p:nvPr/>
        </p:nvSpPr>
        <p:spPr>
          <a:xfrm>
            <a:off x="8986270" y="999023"/>
            <a:ext cx="2804073"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da-DK" sz="1600" b="1" i="1" dirty="0">
                <a:solidFill>
                  <a:schemeClr val="bg1"/>
                </a:solidFill>
                <a:latin typeface="Verdana"/>
                <a:cs typeface="Arial"/>
              </a:rPr>
              <a:t>Ikke alle læger er kvalificeret, trods ”god” reklame</a:t>
            </a:r>
          </a:p>
        </p:txBody>
      </p:sp>
    </p:spTree>
    <p:extLst>
      <p:ext uri="{BB962C8B-B14F-4D97-AF65-F5344CB8AC3E}">
        <p14:creationId xmlns:p14="http://schemas.microsoft.com/office/powerpoint/2010/main" val="1315734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dirty="0"/>
              <a:t>Euro</a:t>
            </a:r>
            <a:r>
              <a:rPr lang="en-US" dirty="0">
                <a:solidFill>
                  <a:schemeClr val="tx2"/>
                </a:solidFill>
              </a:rPr>
              <a:t> Center – Nordic approach with a global reach</a:t>
            </a:r>
            <a:endParaRPr lang="sv-SE" dirty="0"/>
          </a:p>
        </p:txBody>
      </p:sp>
      <p:grpSp>
        <p:nvGrpSpPr>
          <p:cNvPr id="3" name="Grupp 2"/>
          <p:cNvGrpSpPr/>
          <p:nvPr/>
        </p:nvGrpSpPr>
        <p:grpSpPr>
          <a:xfrm>
            <a:off x="-57276" y="1044484"/>
            <a:ext cx="12338951" cy="5469012"/>
            <a:chOff x="-82826" y="1284514"/>
            <a:chExt cx="12338951" cy="5469012"/>
          </a:xfrm>
        </p:grpSpPr>
        <p:grpSp>
          <p:nvGrpSpPr>
            <p:cNvPr id="4" name="Grupp 3"/>
            <p:cNvGrpSpPr/>
            <p:nvPr userDrawn="1"/>
          </p:nvGrpSpPr>
          <p:grpSpPr>
            <a:xfrm>
              <a:off x="-82826" y="1284514"/>
              <a:ext cx="9102570" cy="5469012"/>
              <a:chOff x="63405" y="1374032"/>
              <a:chExt cx="6209979" cy="3731083"/>
            </a:xfrm>
          </p:grpSpPr>
          <p:pic>
            <p:nvPicPr>
              <p:cNvPr id="39" name="Picture 6">
                <a:extLst>
                  <a:ext uri="{FF2B5EF4-FFF2-40B4-BE49-F238E27FC236}">
                    <a16:creationId xmlns:a16="http://schemas.microsoft.com/office/drawing/2014/main" id="{D83B904C-1E20-D040-8C7E-A43319E34C6F}"/>
                  </a:ext>
                </a:extLst>
              </p:cNvPr>
              <p:cNvPicPr>
                <a:picLocks noChangeAspect="1"/>
              </p:cNvPicPr>
              <p:nvPr/>
            </p:nvPicPr>
            <p:blipFill>
              <a:blip r:embed="rId2" cstate="screen">
                <a:alphaModFix amt="15000"/>
                <a:extLst>
                  <a:ext uri="{28A0092B-C50C-407E-A947-70E740481C1C}">
                    <a14:useLocalDpi xmlns:a14="http://schemas.microsoft.com/office/drawing/2010/main"/>
                  </a:ext>
                </a:extLst>
              </a:blip>
              <a:stretch>
                <a:fillRect/>
              </a:stretch>
            </p:blipFill>
            <p:spPr>
              <a:xfrm>
                <a:off x="63405" y="1374032"/>
                <a:ext cx="6209979" cy="3731083"/>
              </a:xfrm>
              <a:prstGeom prst="rect">
                <a:avLst/>
              </a:prstGeom>
            </p:spPr>
          </p:pic>
          <p:grpSp>
            <p:nvGrpSpPr>
              <p:cNvPr id="40" name="Group 3">
                <a:extLst>
                  <a:ext uri="{FF2B5EF4-FFF2-40B4-BE49-F238E27FC236}">
                    <a16:creationId xmlns:a16="http://schemas.microsoft.com/office/drawing/2014/main" id="{029A99D7-4DD9-314F-930A-88BEDAB2B4F7}"/>
                  </a:ext>
                </a:extLst>
              </p:cNvPr>
              <p:cNvGrpSpPr/>
              <p:nvPr/>
            </p:nvGrpSpPr>
            <p:grpSpPr>
              <a:xfrm>
                <a:off x="1761948" y="2288076"/>
                <a:ext cx="3958020" cy="2320947"/>
                <a:chOff x="1761948" y="2288076"/>
                <a:chExt cx="3958020" cy="2320947"/>
              </a:xfrm>
              <a:solidFill>
                <a:schemeClr val="accent1"/>
              </a:solidFill>
            </p:grpSpPr>
            <p:sp>
              <p:nvSpPr>
                <p:cNvPr id="54" name="Oval 22">
                  <a:extLst>
                    <a:ext uri="{FF2B5EF4-FFF2-40B4-BE49-F238E27FC236}">
                      <a16:creationId xmlns:a16="http://schemas.microsoft.com/office/drawing/2014/main" id="{9D0D42F3-B6ED-9442-94DC-20C41C7F0BF6}"/>
                    </a:ext>
                  </a:extLst>
                </p:cNvPr>
                <p:cNvSpPr/>
                <p:nvPr/>
              </p:nvSpPr>
              <p:spPr>
                <a:xfrm>
                  <a:off x="2071665" y="4242235"/>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23">
                  <a:extLst>
                    <a:ext uri="{FF2B5EF4-FFF2-40B4-BE49-F238E27FC236}">
                      <a16:creationId xmlns:a16="http://schemas.microsoft.com/office/drawing/2014/main" id="{18F7A7C6-5467-5D47-8D7E-A46F09E62D8F}"/>
                    </a:ext>
                  </a:extLst>
                </p:cNvPr>
                <p:cNvSpPr/>
                <p:nvPr/>
              </p:nvSpPr>
              <p:spPr>
                <a:xfrm>
                  <a:off x="1761948" y="2844539"/>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24">
                  <a:extLst>
                    <a:ext uri="{FF2B5EF4-FFF2-40B4-BE49-F238E27FC236}">
                      <a16:creationId xmlns:a16="http://schemas.microsoft.com/office/drawing/2014/main" id="{865119AA-C6D2-2B47-9B06-1A9FBA3EBD18}"/>
                    </a:ext>
                  </a:extLst>
                </p:cNvPr>
                <p:cNvSpPr/>
                <p:nvPr/>
              </p:nvSpPr>
              <p:spPr>
                <a:xfrm>
                  <a:off x="3295781" y="4404467"/>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25">
                  <a:extLst>
                    <a:ext uri="{FF2B5EF4-FFF2-40B4-BE49-F238E27FC236}">
                      <a16:creationId xmlns:a16="http://schemas.microsoft.com/office/drawing/2014/main" id="{96A34496-B5D5-F642-8455-35E0622BF984}"/>
                    </a:ext>
                  </a:extLst>
                </p:cNvPr>
                <p:cNvSpPr/>
                <p:nvPr/>
              </p:nvSpPr>
              <p:spPr>
                <a:xfrm>
                  <a:off x="2977690" y="3051831"/>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26">
                  <a:extLst>
                    <a:ext uri="{FF2B5EF4-FFF2-40B4-BE49-F238E27FC236}">
                      <a16:creationId xmlns:a16="http://schemas.microsoft.com/office/drawing/2014/main" id="{6468B28E-CAE7-9F4D-A771-E2A3422C76B3}"/>
                    </a:ext>
                  </a:extLst>
                </p:cNvPr>
                <p:cNvSpPr/>
                <p:nvPr/>
              </p:nvSpPr>
              <p:spPr>
                <a:xfrm>
                  <a:off x="3546504" y="3136106"/>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27">
                  <a:extLst>
                    <a:ext uri="{FF2B5EF4-FFF2-40B4-BE49-F238E27FC236}">
                      <a16:creationId xmlns:a16="http://schemas.microsoft.com/office/drawing/2014/main" id="{63483EF3-A52B-4743-848B-8EF738901ABD}"/>
                    </a:ext>
                  </a:extLst>
                </p:cNvPr>
                <p:cNvSpPr/>
                <p:nvPr/>
              </p:nvSpPr>
              <p:spPr>
                <a:xfrm>
                  <a:off x="3406394" y="3003371"/>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28">
                  <a:extLst>
                    <a:ext uri="{FF2B5EF4-FFF2-40B4-BE49-F238E27FC236}">
                      <a16:creationId xmlns:a16="http://schemas.microsoft.com/office/drawing/2014/main" id="{23EFE859-1959-5343-AC9E-40388E3625CF}"/>
                    </a:ext>
                  </a:extLst>
                </p:cNvPr>
                <p:cNvSpPr/>
                <p:nvPr/>
              </p:nvSpPr>
              <p:spPr>
                <a:xfrm>
                  <a:off x="3576001" y="2568294"/>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29">
                  <a:extLst>
                    <a:ext uri="{FF2B5EF4-FFF2-40B4-BE49-F238E27FC236}">
                      <a16:creationId xmlns:a16="http://schemas.microsoft.com/office/drawing/2014/main" id="{9E84D7B1-32DC-6943-8F83-78D9ED5F7562}"/>
                    </a:ext>
                  </a:extLst>
                </p:cNvPr>
                <p:cNvSpPr/>
                <p:nvPr/>
              </p:nvSpPr>
              <p:spPr>
                <a:xfrm>
                  <a:off x="4977098" y="2929630"/>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30">
                  <a:extLst>
                    <a:ext uri="{FF2B5EF4-FFF2-40B4-BE49-F238E27FC236}">
                      <a16:creationId xmlns:a16="http://schemas.microsoft.com/office/drawing/2014/main" id="{34689D9A-2537-FB46-8F1A-6440DC1CD443}"/>
                    </a:ext>
                  </a:extLst>
                </p:cNvPr>
                <p:cNvSpPr/>
                <p:nvPr/>
              </p:nvSpPr>
              <p:spPr>
                <a:xfrm>
                  <a:off x="5611279" y="4500334"/>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31">
                  <a:extLst>
                    <a:ext uri="{FF2B5EF4-FFF2-40B4-BE49-F238E27FC236}">
                      <a16:creationId xmlns:a16="http://schemas.microsoft.com/office/drawing/2014/main" id="{CF34B26F-BCCA-CB43-8B78-7AD99DB2A4F9}"/>
                    </a:ext>
                  </a:extLst>
                </p:cNvPr>
                <p:cNvSpPr/>
                <p:nvPr/>
              </p:nvSpPr>
              <p:spPr>
                <a:xfrm>
                  <a:off x="4814866" y="3460573"/>
                  <a:ext cx="108689" cy="108689"/>
                </a:xfrm>
                <a:prstGeom prst="ellipse">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32">
                  <a:extLst>
                    <a:ext uri="{FF2B5EF4-FFF2-40B4-BE49-F238E27FC236}">
                      <a16:creationId xmlns:a16="http://schemas.microsoft.com/office/drawing/2014/main" id="{3ED4045F-2CFA-E044-A5E3-CD0055A488B2}"/>
                    </a:ext>
                  </a:extLst>
                </p:cNvPr>
                <p:cNvSpPr/>
                <p:nvPr/>
              </p:nvSpPr>
              <p:spPr>
                <a:xfrm>
                  <a:off x="3317904" y="2288076"/>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33">
                  <a:extLst>
                    <a:ext uri="{FF2B5EF4-FFF2-40B4-BE49-F238E27FC236}">
                      <a16:creationId xmlns:a16="http://schemas.microsoft.com/office/drawing/2014/main" id="{B725C249-13C3-8344-A34E-794EE4688562}"/>
                    </a:ext>
                  </a:extLst>
                </p:cNvPr>
                <p:cNvSpPr/>
                <p:nvPr/>
              </p:nvSpPr>
              <p:spPr>
                <a:xfrm>
                  <a:off x="3199917" y="2796895"/>
                  <a:ext cx="108689" cy="108689"/>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34">
                  <a:extLst>
                    <a:ext uri="{FF2B5EF4-FFF2-40B4-BE49-F238E27FC236}">
                      <a16:creationId xmlns:a16="http://schemas.microsoft.com/office/drawing/2014/main" id="{76753CCE-343A-8647-A3F4-49ECC15C92EE}"/>
                    </a:ext>
                  </a:extLst>
                </p:cNvPr>
                <p:cNvSpPr/>
                <p:nvPr/>
              </p:nvSpPr>
              <p:spPr>
                <a:xfrm>
                  <a:off x="2831207" y="2966501"/>
                  <a:ext cx="108689" cy="108689"/>
                </a:xfrm>
                <a:prstGeom prst="ellipse">
                  <a:avLst/>
                </a:prstGeom>
                <a:solidFill>
                  <a:schemeClr val="accent3">
                    <a:lumMod val="2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1" name="Rectangle 35">
                <a:extLst>
                  <a:ext uri="{FF2B5EF4-FFF2-40B4-BE49-F238E27FC236}">
                    <a16:creationId xmlns:a16="http://schemas.microsoft.com/office/drawing/2014/main" id="{0D0715EC-E03A-5D48-85ED-74C1FF80F8CF}"/>
                  </a:ext>
                </a:extLst>
              </p:cNvPr>
              <p:cNvSpPr/>
              <p:nvPr/>
            </p:nvSpPr>
            <p:spPr>
              <a:xfrm>
                <a:off x="1245074" y="2738700"/>
                <a:ext cx="560145" cy="177733"/>
              </a:xfrm>
              <a:prstGeom prst="rect">
                <a:avLst/>
              </a:prstGeom>
            </p:spPr>
            <p:txBody>
              <a:bodyPr wrap="none">
                <a:spAutoFit/>
              </a:bodyPr>
              <a:lstStyle/>
              <a:p>
                <a:pPr algn="r" defTabSz="914354">
                  <a:lnSpc>
                    <a:spcPts val="1480"/>
                  </a:lnSpc>
                </a:pPr>
                <a:r>
                  <a:rPr lang="en-US" sz="900" dirty="0"/>
                  <a:t>NEW YORK</a:t>
                </a:r>
                <a:endParaRPr lang="en-GB" sz="900" dirty="0"/>
              </a:p>
            </p:txBody>
          </p:sp>
          <p:sp>
            <p:nvSpPr>
              <p:cNvPr id="42" name="Rectangle 36">
                <a:extLst>
                  <a:ext uri="{FF2B5EF4-FFF2-40B4-BE49-F238E27FC236}">
                    <a16:creationId xmlns:a16="http://schemas.microsoft.com/office/drawing/2014/main" id="{671FC5A2-ED39-594A-9A83-7125E8A660F9}"/>
                  </a:ext>
                </a:extLst>
              </p:cNvPr>
              <p:cNvSpPr/>
              <p:nvPr/>
            </p:nvSpPr>
            <p:spPr>
              <a:xfrm>
                <a:off x="1527251" y="4140780"/>
                <a:ext cx="580923" cy="194224"/>
              </a:xfrm>
              <a:prstGeom prst="rect">
                <a:avLst/>
              </a:prstGeom>
            </p:spPr>
            <p:txBody>
              <a:bodyPr wrap="none">
                <a:spAutoFit/>
              </a:bodyPr>
              <a:lstStyle/>
              <a:p>
                <a:pPr algn="r" defTabSz="914354">
                  <a:lnSpc>
                    <a:spcPts val="1480"/>
                  </a:lnSpc>
                </a:pPr>
                <a:r>
                  <a:rPr lang="en-US" sz="900" dirty="0"/>
                  <a:t>SÃO</a:t>
                </a:r>
                <a:r>
                  <a:rPr lang="en-US" sz="700" b="1" dirty="0"/>
                  <a:t> </a:t>
                </a:r>
                <a:r>
                  <a:rPr lang="en-US" sz="900" dirty="0"/>
                  <a:t>PAULO</a:t>
                </a:r>
              </a:p>
            </p:txBody>
          </p:sp>
          <p:sp>
            <p:nvSpPr>
              <p:cNvPr id="43" name="Rectangle 37">
                <a:extLst>
                  <a:ext uri="{FF2B5EF4-FFF2-40B4-BE49-F238E27FC236}">
                    <a16:creationId xmlns:a16="http://schemas.microsoft.com/office/drawing/2014/main" id="{272A115C-687D-1947-848C-74606CF28E75}"/>
                  </a:ext>
                </a:extLst>
              </p:cNvPr>
              <p:cNvSpPr/>
              <p:nvPr/>
            </p:nvSpPr>
            <p:spPr>
              <a:xfrm>
                <a:off x="2768581" y="2184327"/>
                <a:ext cx="512026" cy="177733"/>
              </a:xfrm>
              <a:prstGeom prst="rect">
                <a:avLst/>
              </a:prstGeom>
            </p:spPr>
            <p:txBody>
              <a:bodyPr wrap="none">
                <a:spAutoFit/>
              </a:bodyPr>
              <a:lstStyle/>
              <a:p>
                <a:pPr algn="r" defTabSz="914354">
                  <a:lnSpc>
                    <a:spcPts val="1480"/>
                  </a:lnSpc>
                </a:pPr>
                <a:r>
                  <a:rPr lang="en-US" sz="900" dirty="0"/>
                  <a:t>HELSINKI</a:t>
                </a:r>
              </a:p>
            </p:txBody>
          </p:sp>
          <p:sp>
            <p:nvSpPr>
              <p:cNvPr id="44" name="Rectangle 38">
                <a:extLst>
                  <a:ext uri="{FF2B5EF4-FFF2-40B4-BE49-F238E27FC236}">
                    <a16:creationId xmlns:a16="http://schemas.microsoft.com/office/drawing/2014/main" id="{02722DE5-836D-7543-BAA7-FB6F7F1C394A}"/>
                  </a:ext>
                </a:extLst>
              </p:cNvPr>
              <p:cNvSpPr/>
              <p:nvPr/>
            </p:nvSpPr>
            <p:spPr>
              <a:xfrm>
                <a:off x="4571666" y="2826752"/>
                <a:ext cx="451878" cy="177733"/>
              </a:xfrm>
              <a:prstGeom prst="rect">
                <a:avLst/>
              </a:prstGeom>
            </p:spPr>
            <p:txBody>
              <a:bodyPr wrap="none">
                <a:spAutoFit/>
              </a:bodyPr>
              <a:lstStyle/>
              <a:p>
                <a:pPr algn="r" defTabSz="914354">
                  <a:lnSpc>
                    <a:spcPts val="1480"/>
                  </a:lnSpc>
                </a:pPr>
                <a:r>
                  <a:rPr lang="en-US" sz="900" dirty="0"/>
                  <a:t>BEIJING</a:t>
                </a:r>
              </a:p>
            </p:txBody>
          </p:sp>
          <p:sp>
            <p:nvSpPr>
              <p:cNvPr id="45" name="Rectangle 39">
                <a:extLst>
                  <a:ext uri="{FF2B5EF4-FFF2-40B4-BE49-F238E27FC236}">
                    <a16:creationId xmlns:a16="http://schemas.microsoft.com/office/drawing/2014/main" id="{D7409B27-65DC-CC43-A8C1-36BA98C8EF83}"/>
                  </a:ext>
                </a:extLst>
              </p:cNvPr>
              <p:cNvSpPr/>
              <p:nvPr/>
            </p:nvSpPr>
            <p:spPr>
              <a:xfrm>
                <a:off x="3199893" y="2462876"/>
                <a:ext cx="416882" cy="177733"/>
              </a:xfrm>
              <a:prstGeom prst="rect">
                <a:avLst/>
              </a:prstGeom>
            </p:spPr>
            <p:txBody>
              <a:bodyPr wrap="none">
                <a:spAutoFit/>
              </a:bodyPr>
              <a:lstStyle/>
              <a:p>
                <a:pPr algn="r" defTabSz="914354">
                  <a:lnSpc>
                    <a:spcPts val="1480"/>
                  </a:lnSpc>
                </a:pPr>
                <a:r>
                  <a:rPr lang="en-US" sz="900" dirty="0"/>
                  <a:t>MOSKA</a:t>
                </a:r>
              </a:p>
            </p:txBody>
          </p:sp>
          <p:sp>
            <p:nvSpPr>
              <p:cNvPr id="46" name="Rectangle 40">
                <a:extLst>
                  <a:ext uri="{FF2B5EF4-FFF2-40B4-BE49-F238E27FC236}">
                    <a16:creationId xmlns:a16="http://schemas.microsoft.com/office/drawing/2014/main" id="{C592ABE0-87E6-F84D-8401-22137B0C9DD2}"/>
                  </a:ext>
                </a:extLst>
              </p:cNvPr>
              <p:cNvSpPr/>
              <p:nvPr/>
            </p:nvSpPr>
            <p:spPr>
              <a:xfrm>
                <a:off x="3278598" y="2693072"/>
                <a:ext cx="342517" cy="177733"/>
              </a:xfrm>
              <a:prstGeom prst="rect">
                <a:avLst/>
              </a:prstGeom>
            </p:spPr>
            <p:txBody>
              <a:bodyPr wrap="none">
                <a:spAutoFit/>
              </a:bodyPr>
              <a:lstStyle/>
              <a:p>
                <a:pPr defTabSz="914354">
                  <a:lnSpc>
                    <a:spcPts val="1480"/>
                  </a:lnSpc>
                </a:pPr>
                <a:r>
                  <a:rPr lang="en-US" sz="900" dirty="0"/>
                  <a:t>PRAG</a:t>
                </a:r>
              </a:p>
            </p:txBody>
          </p:sp>
          <p:sp>
            <p:nvSpPr>
              <p:cNvPr id="47" name="Rectangle 41">
                <a:extLst>
                  <a:ext uri="{FF2B5EF4-FFF2-40B4-BE49-F238E27FC236}">
                    <a16:creationId xmlns:a16="http://schemas.microsoft.com/office/drawing/2014/main" id="{9CD2DFB5-9DB1-814E-887D-89E95186C347}"/>
                  </a:ext>
                </a:extLst>
              </p:cNvPr>
              <p:cNvSpPr/>
              <p:nvPr/>
            </p:nvSpPr>
            <p:spPr>
              <a:xfrm>
                <a:off x="3476515" y="2901780"/>
                <a:ext cx="528430" cy="177733"/>
              </a:xfrm>
              <a:prstGeom prst="rect">
                <a:avLst/>
              </a:prstGeom>
            </p:spPr>
            <p:txBody>
              <a:bodyPr wrap="none">
                <a:spAutoFit/>
              </a:bodyPr>
              <a:lstStyle/>
              <a:p>
                <a:pPr defTabSz="914354">
                  <a:lnSpc>
                    <a:spcPts val="1480"/>
                  </a:lnSpc>
                </a:pPr>
                <a:r>
                  <a:rPr lang="en-US" sz="900" dirty="0"/>
                  <a:t>ISTANBUL</a:t>
                </a:r>
              </a:p>
            </p:txBody>
          </p:sp>
          <p:sp>
            <p:nvSpPr>
              <p:cNvPr id="48" name="Rectangle 42">
                <a:extLst>
                  <a:ext uri="{FF2B5EF4-FFF2-40B4-BE49-F238E27FC236}">
                    <a16:creationId xmlns:a16="http://schemas.microsoft.com/office/drawing/2014/main" id="{D356FCEC-5747-A242-80DC-4DDD1A9A4E18}"/>
                  </a:ext>
                </a:extLst>
              </p:cNvPr>
              <p:cNvSpPr/>
              <p:nvPr/>
            </p:nvSpPr>
            <p:spPr>
              <a:xfrm>
                <a:off x="3612502" y="3030273"/>
                <a:ext cx="439848" cy="177733"/>
              </a:xfrm>
              <a:prstGeom prst="rect">
                <a:avLst/>
              </a:prstGeom>
            </p:spPr>
            <p:txBody>
              <a:bodyPr wrap="none">
                <a:spAutoFit/>
              </a:bodyPr>
              <a:lstStyle/>
              <a:p>
                <a:pPr defTabSz="914354">
                  <a:lnSpc>
                    <a:spcPts val="1480"/>
                  </a:lnSpc>
                </a:pPr>
                <a:r>
                  <a:rPr lang="en-US" sz="900" dirty="0"/>
                  <a:t>CYPERN</a:t>
                </a:r>
              </a:p>
            </p:txBody>
          </p:sp>
          <p:sp>
            <p:nvSpPr>
              <p:cNvPr id="49" name="Rectangle 43">
                <a:extLst>
                  <a:ext uri="{FF2B5EF4-FFF2-40B4-BE49-F238E27FC236}">
                    <a16:creationId xmlns:a16="http://schemas.microsoft.com/office/drawing/2014/main" id="{EC3EA17A-1822-D24F-8C4E-B8D35E0230A6}"/>
                  </a:ext>
                </a:extLst>
              </p:cNvPr>
              <p:cNvSpPr/>
              <p:nvPr/>
            </p:nvSpPr>
            <p:spPr>
              <a:xfrm>
                <a:off x="4706117" y="3252410"/>
                <a:ext cx="859165" cy="346454"/>
              </a:xfrm>
              <a:prstGeom prst="rect">
                <a:avLst/>
              </a:prstGeom>
            </p:spPr>
            <p:txBody>
              <a:bodyPr wrap="square">
                <a:spAutoFit/>
              </a:bodyPr>
              <a:lstStyle/>
              <a:p>
                <a:pPr algn="ctr" defTabSz="914354"/>
                <a:r>
                  <a:rPr lang="en-US" sz="900" dirty="0"/>
                  <a:t>BANGKOK</a:t>
                </a:r>
              </a:p>
              <a:p>
                <a:pPr algn="ctr" defTabSz="914354"/>
                <a:r>
                  <a:rPr lang="en-US" sz="900" dirty="0"/>
                  <a:t>EUROPÆISKE</a:t>
                </a:r>
                <a:r>
                  <a:rPr lang="en-US" sz="900" baseline="0" dirty="0"/>
                  <a:t> ERV</a:t>
                </a:r>
                <a:r>
                  <a:rPr lang="en-US" sz="900" dirty="0"/>
                  <a:t> ALARM</a:t>
                </a:r>
              </a:p>
            </p:txBody>
          </p:sp>
          <p:sp>
            <p:nvSpPr>
              <p:cNvPr id="50" name="Rectangle 44">
                <a:extLst>
                  <a:ext uri="{FF2B5EF4-FFF2-40B4-BE49-F238E27FC236}">
                    <a16:creationId xmlns:a16="http://schemas.microsoft.com/office/drawing/2014/main" id="{84538148-A3F1-0B49-8BB0-CCA3BEFFDB42}"/>
                  </a:ext>
                </a:extLst>
              </p:cNvPr>
              <p:cNvSpPr/>
              <p:nvPr/>
            </p:nvSpPr>
            <p:spPr>
              <a:xfrm>
                <a:off x="2939896" y="3143970"/>
                <a:ext cx="753244" cy="157479"/>
              </a:xfrm>
              <a:prstGeom prst="rect">
                <a:avLst/>
              </a:prstGeom>
            </p:spPr>
            <p:txBody>
              <a:bodyPr wrap="square">
                <a:spAutoFit/>
              </a:bodyPr>
              <a:lstStyle/>
              <a:p>
                <a:pPr defTabSz="914354"/>
                <a:r>
                  <a:rPr lang="en-US" sz="900" dirty="0"/>
                  <a:t>MALLORCA</a:t>
                </a:r>
              </a:p>
            </p:txBody>
          </p:sp>
          <p:sp>
            <p:nvSpPr>
              <p:cNvPr id="51" name="Rectangle 45">
                <a:extLst>
                  <a:ext uri="{FF2B5EF4-FFF2-40B4-BE49-F238E27FC236}">
                    <a16:creationId xmlns:a16="http://schemas.microsoft.com/office/drawing/2014/main" id="{C0425BBD-B431-B84A-9B6D-D786A67F7913}"/>
                  </a:ext>
                </a:extLst>
              </p:cNvPr>
              <p:cNvSpPr/>
              <p:nvPr/>
            </p:nvSpPr>
            <p:spPr>
              <a:xfrm>
                <a:off x="2729824" y="4296365"/>
                <a:ext cx="602795" cy="194224"/>
              </a:xfrm>
              <a:prstGeom prst="rect">
                <a:avLst/>
              </a:prstGeom>
            </p:spPr>
            <p:txBody>
              <a:bodyPr wrap="none">
                <a:spAutoFit/>
              </a:bodyPr>
              <a:lstStyle/>
              <a:p>
                <a:pPr algn="r" defTabSz="914354">
                  <a:lnSpc>
                    <a:spcPts val="1480"/>
                  </a:lnSpc>
                </a:pPr>
                <a:r>
                  <a:rPr lang="en-US" sz="900" dirty="0"/>
                  <a:t>CAPE</a:t>
                </a:r>
                <a:r>
                  <a:rPr lang="en-US" sz="800" b="1" dirty="0"/>
                  <a:t> </a:t>
                </a:r>
                <a:r>
                  <a:rPr lang="en-US" sz="900" dirty="0"/>
                  <a:t>TOWN</a:t>
                </a:r>
              </a:p>
            </p:txBody>
          </p:sp>
          <p:sp>
            <p:nvSpPr>
              <p:cNvPr id="53" name="Rectangle 47">
                <a:extLst>
                  <a:ext uri="{FF2B5EF4-FFF2-40B4-BE49-F238E27FC236}">
                    <a16:creationId xmlns:a16="http://schemas.microsoft.com/office/drawing/2014/main" id="{603B24A2-7EAB-A443-89BD-C4E44F27BED4}"/>
                  </a:ext>
                </a:extLst>
              </p:cNvPr>
              <p:cNvSpPr/>
              <p:nvPr/>
            </p:nvSpPr>
            <p:spPr>
              <a:xfrm>
                <a:off x="5206589" y="4392955"/>
                <a:ext cx="445316" cy="177733"/>
              </a:xfrm>
              <a:prstGeom prst="rect">
                <a:avLst/>
              </a:prstGeom>
            </p:spPr>
            <p:txBody>
              <a:bodyPr wrap="none">
                <a:spAutoFit/>
              </a:bodyPr>
              <a:lstStyle/>
              <a:p>
                <a:pPr algn="r" defTabSz="914354">
                  <a:lnSpc>
                    <a:spcPts val="1480"/>
                  </a:lnSpc>
                </a:pPr>
                <a:r>
                  <a:rPr lang="en-US" sz="900" dirty="0"/>
                  <a:t>SYDNEY</a:t>
                </a:r>
              </a:p>
            </p:txBody>
          </p:sp>
        </p:grpSp>
        <p:grpSp>
          <p:nvGrpSpPr>
            <p:cNvPr id="5" name="Grupp 4"/>
            <p:cNvGrpSpPr/>
            <p:nvPr userDrawn="1"/>
          </p:nvGrpSpPr>
          <p:grpSpPr>
            <a:xfrm>
              <a:off x="8951024" y="1470697"/>
              <a:ext cx="3305101" cy="4636906"/>
              <a:chOff x="8951024" y="1261696"/>
              <a:chExt cx="3305101" cy="4636906"/>
            </a:xfrm>
          </p:grpSpPr>
          <p:grpSp>
            <p:nvGrpSpPr>
              <p:cNvPr id="9" name="Grupp 8"/>
              <p:cNvGrpSpPr/>
              <p:nvPr/>
            </p:nvGrpSpPr>
            <p:grpSpPr>
              <a:xfrm>
                <a:off x="8956208" y="1261696"/>
                <a:ext cx="3239589" cy="360000"/>
                <a:chOff x="8956208" y="1348778"/>
                <a:chExt cx="3239589" cy="360000"/>
              </a:xfrm>
            </p:grpSpPr>
            <p:sp>
              <p:nvSpPr>
                <p:cNvPr id="37" name="Rektangel 36"/>
                <p:cNvSpPr/>
                <p:nvPr/>
              </p:nvSpPr>
              <p:spPr>
                <a:xfrm>
                  <a:off x="8956208" y="1348778"/>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p:cNvSpPr/>
                <p:nvPr/>
              </p:nvSpPr>
              <p:spPr>
                <a:xfrm>
                  <a:off x="8985385" y="1397644"/>
                  <a:ext cx="3082834" cy="276999"/>
                </a:xfrm>
                <a:prstGeom prst="rect">
                  <a:avLst/>
                </a:prstGeom>
              </p:spPr>
              <p:txBody>
                <a:bodyPr wrap="square">
                  <a:spAutoFit/>
                </a:bodyPr>
                <a:lstStyle/>
                <a:p>
                  <a:pPr defTabSz="914354"/>
                  <a:r>
                    <a:rPr lang="da-DK" sz="1200" noProof="0" dirty="0">
                      <a:solidFill>
                        <a:srgbClr val="003C78"/>
                      </a:solidFill>
                    </a:rPr>
                    <a:t>300 Lokale</a:t>
                  </a:r>
                  <a:r>
                    <a:rPr lang="da-DK" sz="1200" baseline="0" noProof="0" dirty="0">
                      <a:solidFill>
                        <a:srgbClr val="003C78"/>
                      </a:solidFill>
                    </a:rPr>
                    <a:t> eksperter</a:t>
                  </a:r>
                  <a:endParaRPr lang="da-DK" sz="1200" noProof="0" dirty="0">
                    <a:solidFill>
                      <a:srgbClr val="003C78"/>
                    </a:solidFill>
                  </a:endParaRPr>
                </a:p>
              </p:txBody>
            </p:sp>
          </p:grpSp>
          <p:grpSp>
            <p:nvGrpSpPr>
              <p:cNvPr id="10" name="Grupp 9"/>
              <p:cNvGrpSpPr/>
              <p:nvPr/>
            </p:nvGrpSpPr>
            <p:grpSpPr>
              <a:xfrm>
                <a:off x="8951024" y="5538602"/>
                <a:ext cx="3239589" cy="360000"/>
                <a:chOff x="8951024" y="5198961"/>
                <a:chExt cx="3239589" cy="360000"/>
              </a:xfrm>
            </p:grpSpPr>
            <p:sp>
              <p:nvSpPr>
                <p:cNvPr id="35" name="Rektangel 34"/>
                <p:cNvSpPr/>
                <p:nvPr/>
              </p:nvSpPr>
              <p:spPr>
                <a:xfrm>
                  <a:off x="8951024" y="5198961"/>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p:cNvSpPr/>
                <p:nvPr/>
              </p:nvSpPr>
              <p:spPr>
                <a:xfrm>
                  <a:off x="8962987" y="5216791"/>
                  <a:ext cx="2879118" cy="276614"/>
                </a:xfrm>
                <a:prstGeom prst="rect">
                  <a:avLst/>
                </a:prstGeom>
              </p:spPr>
              <p:txBody>
                <a:bodyPr wrap="square">
                  <a:spAutoFit/>
                </a:bodyPr>
                <a:lstStyle/>
                <a:p>
                  <a:pPr>
                    <a:lnSpc>
                      <a:spcPct val="110000"/>
                    </a:lnSpc>
                    <a:spcAft>
                      <a:spcPts val="1000"/>
                    </a:spcAft>
                    <a:buClr>
                      <a:srgbClr val="003C78"/>
                    </a:buClr>
                    <a:buSzPct val="95000"/>
                  </a:pPr>
                  <a:r>
                    <a:rPr lang="da-DK" sz="1200" noProof="0" dirty="0">
                      <a:solidFill>
                        <a:srgbClr val="003C78"/>
                      </a:solidFill>
                    </a:rPr>
                    <a:t>Omkostningseffektivitet</a:t>
                  </a:r>
                </a:p>
              </p:txBody>
            </p:sp>
          </p:grpSp>
          <p:grpSp>
            <p:nvGrpSpPr>
              <p:cNvPr id="11" name="Grupp 10"/>
              <p:cNvGrpSpPr/>
              <p:nvPr/>
            </p:nvGrpSpPr>
            <p:grpSpPr>
              <a:xfrm>
                <a:off x="8956009" y="1716220"/>
                <a:ext cx="3239589" cy="360000"/>
                <a:chOff x="8956009" y="1829429"/>
                <a:chExt cx="3239589" cy="360000"/>
              </a:xfrm>
            </p:grpSpPr>
            <p:sp>
              <p:nvSpPr>
                <p:cNvPr id="33" name="Rektangel 32"/>
                <p:cNvSpPr/>
                <p:nvPr/>
              </p:nvSpPr>
              <p:spPr>
                <a:xfrm>
                  <a:off x="8956009" y="1829429"/>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p:cNvSpPr/>
                <p:nvPr/>
              </p:nvSpPr>
              <p:spPr>
                <a:xfrm>
                  <a:off x="8969445" y="1876570"/>
                  <a:ext cx="2983621" cy="276999"/>
                </a:xfrm>
                <a:prstGeom prst="rect">
                  <a:avLst/>
                </a:prstGeom>
              </p:spPr>
              <p:txBody>
                <a:bodyPr wrap="square">
                  <a:spAutoFit/>
                </a:bodyPr>
                <a:lstStyle/>
                <a:p>
                  <a:pPr defTabSz="914354"/>
                  <a:r>
                    <a:rPr lang="da-DK" sz="1200" noProof="0" dirty="0">
                      <a:solidFill>
                        <a:srgbClr val="003C78"/>
                      </a:solidFill>
                    </a:rPr>
                    <a:t>50 000 Leverandører</a:t>
                  </a:r>
                </a:p>
              </p:txBody>
            </p:sp>
          </p:grpSp>
          <p:grpSp>
            <p:nvGrpSpPr>
              <p:cNvPr id="12" name="Grupp 11"/>
              <p:cNvGrpSpPr/>
              <p:nvPr/>
            </p:nvGrpSpPr>
            <p:grpSpPr>
              <a:xfrm>
                <a:off x="8958812" y="2185845"/>
                <a:ext cx="3239589" cy="360000"/>
                <a:chOff x="8958812" y="2307763"/>
                <a:chExt cx="3239589" cy="360000"/>
              </a:xfrm>
            </p:grpSpPr>
            <p:sp>
              <p:nvSpPr>
                <p:cNvPr id="31" name="Rektangel 30"/>
                <p:cNvSpPr/>
                <p:nvPr/>
              </p:nvSpPr>
              <p:spPr>
                <a:xfrm>
                  <a:off x="8958812" y="2307763"/>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p:cNvSpPr/>
                <p:nvPr/>
              </p:nvSpPr>
              <p:spPr>
                <a:xfrm>
                  <a:off x="8969445" y="2364119"/>
                  <a:ext cx="2879118" cy="276999"/>
                </a:xfrm>
                <a:prstGeom prst="rect">
                  <a:avLst/>
                </a:prstGeom>
              </p:spPr>
              <p:txBody>
                <a:bodyPr wrap="square">
                  <a:spAutoFit/>
                </a:bodyPr>
                <a:lstStyle/>
                <a:p>
                  <a:pPr defTabSz="914354"/>
                  <a:r>
                    <a:rPr lang="da-DK" sz="1200" noProof="0" dirty="0">
                      <a:solidFill>
                        <a:srgbClr val="003C78"/>
                      </a:solidFill>
                    </a:rPr>
                    <a:t>40 Talte</a:t>
                  </a:r>
                  <a:r>
                    <a:rPr lang="da-DK" sz="1200" baseline="0" noProof="0" dirty="0">
                      <a:solidFill>
                        <a:srgbClr val="003C78"/>
                      </a:solidFill>
                    </a:rPr>
                    <a:t> sprog</a:t>
                  </a:r>
                  <a:endParaRPr lang="da-DK" sz="1200" noProof="0" dirty="0">
                    <a:solidFill>
                      <a:srgbClr val="003C78"/>
                    </a:solidFill>
                  </a:endParaRPr>
                </a:p>
              </p:txBody>
            </p:sp>
          </p:grpSp>
          <p:grpSp>
            <p:nvGrpSpPr>
              <p:cNvPr id="13" name="Grupp 12"/>
              <p:cNvGrpSpPr/>
              <p:nvPr/>
            </p:nvGrpSpPr>
            <p:grpSpPr>
              <a:xfrm>
                <a:off x="8956214" y="2654863"/>
                <a:ext cx="3239589" cy="360000"/>
                <a:chOff x="8956214" y="2811617"/>
                <a:chExt cx="3239589" cy="360000"/>
              </a:xfrm>
            </p:grpSpPr>
            <p:sp>
              <p:nvSpPr>
                <p:cNvPr id="29" name="Rektangel 28"/>
                <p:cNvSpPr/>
                <p:nvPr/>
              </p:nvSpPr>
              <p:spPr>
                <a:xfrm>
                  <a:off x="8956214" y="2811617"/>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p:cNvSpPr/>
                <p:nvPr/>
              </p:nvSpPr>
              <p:spPr>
                <a:xfrm>
                  <a:off x="8988240" y="2869381"/>
                  <a:ext cx="2879118" cy="276999"/>
                </a:xfrm>
                <a:prstGeom prst="rect">
                  <a:avLst/>
                </a:prstGeom>
              </p:spPr>
              <p:txBody>
                <a:bodyPr wrap="square">
                  <a:spAutoFit/>
                </a:bodyPr>
                <a:lstStyle/>
                <a:p>
                  <a:pPr defTabSz="914354"/>
                  <a:r>
                    <a:rPr lang="da-DK" sz="1200" noProof="0" dirty="0">
                      <a:solidFill>
                        <a:srgbClr val="003C78"/>
                      </a:solidFill>
                    </a:rPr>
                    <a:t>38 Medicinske</a:t>
                  </a:r>
                  <a:r>
                    <a:rPr lang="da-DK" sz="1200" baseline="0" noProof="0" dirty="0">
                      <a:solidFill>
                        <a:srgbClr val="003C78"/>
                      </a:solidFill>
                    </a:rPr>
                    <a:t> rådgivere</a:t>
                  </a:r>
                  <a:endParaRPr lang="da-DK" sz="1200" noProof="0" dirty="0">
                    <a:solidFill>
                      <a:srgbClr val="003C78"/>
                    </a:solidFill>
                  </a:endParaRPr>
                </a:p>
              </p:txBody>
            </p:sp>
          </p:grpSp>
          <p:grpSp>
            <p:nvGrpSpPr>
              <p:cNvPr id="14" name="Grupp 13"/>
              <p:cNvGrpSpPr/>
              <p:nvPr/>
            </p:nvGrpSpPr>
            <p:grpSpPr>
              <a:xfrm>
                <a:off x="8951029" y="3146098"/>
                <a:ext cx="3247818" cy="360000"/>
                <a:chOff x="8951029" y="3294143"/>
                <a:chExt cx="3247818" cy="360000"/>
              </a:xfrm>
            </p:grpSpPr>
            <p:sp>
              <p:nvSpPr>
                <p:cNvPr id="27" name="Rektangel 26"/>
                <p:cNvSpPr/>
                <p:nvPr/>
              </p:nvSpPr>
              <p:spPr>
                <a:xfrm>
                  <a:off x="8951029" y="3294143"/>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p:cNvSpPr/>
                <p:nvPr/>
              </p:nvSpPr>
              <p:spPr>
                <a:xfrm>
                  <a:off x="8959258" y="3344961"/>
                  <a:ext cx="3239589" cy="276614"/>
                </a:xfrm>
                <a:prstGeom prst="rect">
                  <a:avLst/>
                </a:prstGeom>
              </p:spPr>
              <p:txBody>
                <a:bodyPr wrap="square">
                  <a:spAutoFit/>
                </a:bodyPr>
                <a:lstStyle/>
                <a:p>
                  <a:pPr marL="0" lvl="1">
                    <a:lnSpc>
                      <a:spcPct val="110000"/>
                    </a:lnSpc>
                    <a:spcAft>
                      <a:spcPts val="1000"/>
                    </a:spcAft>
                    <a:buClr>
                      <a:srgbClr val="003C78"/>
                    </a:buClr>
                    <a:buSzPct val="95000"/>
                  </a:pPr>
                  <a:r>
                    <a:rPr lang="da-DK" sz="1200" spc="0" baseline="0" noProof="0" dirty="0">
                      <a:solidFill>
                        <a:srgbClr val="003C78"/>
                      </a:solidFill>
                      <a:latin typeface="Verdana" panose="020B0604030504040204" pitchFamily="34" charset="0"/>
                      <a:ea typeface="Verdana" panose="020B0604030504040204" pitchFamily="34" charset="0"/>
                      <a:cs typeface="Verdana" panose="020B0604030504040204" pitchFamily="34" charset="0"/>
                    </a:rPr>
                    <a:t>Specialiseret alarmberedskab</a:t>
                  </a:r>
                </a:p>
              </p:txBody>
            </p:sp>
          </p:grpSp>
          <p:grpSp>
            <p:nvGrpSpPr>
              <p:cNvPr id="15" name="Grupp 14"/>
              <p:cNvGrpSpPr/>
              <p:nvPr/>
            </p:nvGrpSpPr>
            <p:grpSpPr>
              <a:xfrm>
                <a:off x="8951025" y="4104418"/>
                <a:ext cx="3239589" cy="360000"/>
                <a:chOff x="8951025" y="3764777"/>
                <a:chExt cx="3239589" cy="360000"/>
              </a:xfrm>
            </p:grpSpPr>
            <p:sp>
              <p:nvSpPr>
                <p:cNvPr id="25" name="Rektangel 24"/>
                <p:cNvSpPr/>
                <p:nvPr/>
              </p:nvSpPr>
              <p:spPr>
                <a:xfrm>
                  <a:off x="8951025" y="3764777"/>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8951025" y="3817299"/>
                  <a:ext cx="3207709" cy="276614"/>
                </a:xfrm>
                <a:prstGeom prst="rect">
                  <a:avLst/>
                </a:prstGeom>
              </p:spPr>
              <p:txBody>
                <a:bodyPr wrap="square">
                  <a:spAutoFit/>
                </a:bodyPr>
                <a:lstStyle/>
                <a:p>
                  <a:pPr marL="0" lvl="1">
                    <a:lnSpc>
                      <a:spcPct val="110000"/>
                    </a:lnSpc>
                    <a:spcAft>
                      <a:spcPts val="1000"/>
                    </a:spcAft>
                    <a:buClr>
                      <a:srgbClr val="003C78"/>
                    </a:buClr>
                    <a:buSzPct val="95000"/>
                  </a:pPr>
                  <a:r>
                    <a:rPr lang="da-DK" sz="1200" noProof="0" dirty="0">
                      <a:solidFill>
                        <a:srgbClr val="003C78"/>
                      </a:solidFill>
                    </a:rPr>
                    <a:t>Kontakt</a:t>
                  </a:r>
                  <a:r>
                    <a:rPr lang="da-DK" sz="1200" baseline="0" noProof="0" dirty="0">
                      <a:solidFill>
                        <a:srgbClr val="003C78"/>
                      </a:solidFill>
                    </a:rPr>
                    <a:t> med pårørende</a:t>
                  </a:r>
                  <a:endParaRPr lang="da-DK" sz="1200" noProof="0" dirty="0">
                    <a:solidFill>
                      <a:srgbClr val="003C78"/>
                    </a:solidFill>
                  </a:endParaRPr>
                </a:p>
              </p:txBody>
            </p:sp>
          </p:grpSp>
          <p:grpSp>
            <p:nvGrpSpPr>
              <p:cNvPr id="16" name="Grupp 15"/>
              <p:cNvGrpSpPr/>
              <p:nvPr/>
            </p:nvGrpSpPr>
            <p:grpSpPr>
              <a:xfrm>
                <a:off x="8951024" y="4566018"/>
                <a:ext cx="3243598" cy="360000"/>
                <a:chOff x="8951024" y="4226377"/>
                <a:chExt cx="3243598" cy="360000"/>
              </a:xfrm>
            </p:grpSpPr>
            <p:sp>
              <p:nvSpPr>
                <p:cNvPr id="23" name="Rektangel 22"/>
                <p:cNvSpPr/>
                <p:nvPr/>
              </p:nvSpPr>
              <p:spPr>
                <a:xfrm>
                  <a:off x="8951024" y="4226377"/>
                  <a:ext cx="3243598"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p:cNvSpPr/>
                <p:nvPr/>
              </p:nvSpPr>
              <p:spPr>
                <a:xfrm>
                  <a:off x="8960944" y="4274639"/>
                  <a:ext cx="2879118" cy="276614"/>
                </a:xfrm>
                <a:prstGeom prst="rect">
                  <a:avLst/>
                </a:prstGeom>
              </p:spPr>
              <p:txBody>
                <a:bodyPr wrap="square">
                  <a:spAutoFit/>
                </a:bodyPr>
                <a:lstStyle/>
                <a:p>
                  <a:pPr>
                    <a:lnSpc>
                      <a:spcPct val="110000"/>
                    </a:lnSpc>
                    <a:spcAft>
                      <a:spcPts val="1000"/>
                    </a:spcAft>
                    <a:buClr>
                      <a:srgbClr val="003C78"/>
                    </a:buClr>
                  </a:pPr>
                  <a:r>
                    <a:rPr lang="da-DK" sz="1200" noProof="0" dirty="0">
                      <a:solidFill>
                        <a:srgbClr val="003C78"/>
                      </a:solidFill>
                    </a:rPr>
                    <a:t>Udstedelse</a:t>
                  </a:r>
                  <a:r>
                    <a:rPr lang="da-DK" sz="1200" baseline="0" noProof="0" dirty="0">
                      <a:solidFill>
                        <a:srgbClr val="003C78"/>
                      </a:solidFill>
                    </a:rPr>
                    <a:t> af betalingsgaranti</a:t>
                  </a:r>
                  <a:endParaRPr lang="da-DK" sz="1200" noProof="0" dirty="0">
                    <a:solidFill>
                      <a:srgbClr val="003C78"/>
                    </a:solidFill>
                  </a:endParaRPr>
                </a:p>
              </p:txBody>
            </p:sp>
          </p:grpSp>
          <p:grpSp>
            <p:nvGrpSpPr>
              <p:cNvPr id="17" name="Grupp 16"/>
              <p:cNvGrpSpPr/>
              <p:nvPr/>
            </p:nvGrpSpPr>
            <p:grpSpPr>
              <a:xfrm>
                <a:off x="8952230" y="5036510"/>
                <a:ext cx="3303895" cy="360000"/>
                <a:chOff x="8952230" y="4696869"/>
                <a:chExt cx="3303895" cy="360000"/>
              </a:xfrm>
            </p:grpSpPr>
            <p:sp>
              <p:nvSpPr>
                <p:cNvPr id="21" name="Rektangel 20"/>
                <p:cNvSpPr/>
                <p:nvPr/>
              </p:nvSpPr>
              <p:spPr>
                <a:xfrm>
                  <a:off x="8952230" y="4696869"/>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p:cNvSpPr/>
                <p:nvPr/>
              </p:nvSpPr>
              <p:spPr>
                <a:xfrm>
                  <a:off x="8969445" y="4747540"/>
                  <a:ext cx="3286680" cy="295466"/>
                </a:xfrm>
                <a:prstGeom prst="rect">
                  <a:avLst/>
                </a:prstGeom>
              </p:spPr>
              <p:txBody>
                <a:bodyPr wrap="square">
                  <a:spAutoFit/>
                </a:bodyPr>
                <a:lstStyle/>
                <a:p>
                  <a:pPr>
                    <a:lnSpc>
                      <a:spcPct val="110000"/>
                    </a:lnSpc>
                    <a:spcAft>
                      <a:spcPts val="1000"/>
                    </a:spcAft>
                    <a:buClr>
                      <a:srgbClr val="003C78"/>
                    </a:buClr>
                  </a:pPr>
                  <a:r>
                    <a:rPr lang="da-DK" sz="1200" spc="0" baseline="0" noProof="0" dirty="0">
                      <a:solidFill>
                        <a:srgbClr val="003C78"/>
                      </a:solidFill>
                    </a:rPr>
                    <a:t>Kvalitetstjek af hospitaler/klinikker</a:t>
                  </a:r>
                </a:p>
              </p:txBody>
            </p:sp>
          </p:grpSp>
          <p:grpSp>
            <p:nvGrpSpPr>
              <p:cNvPr id="18" name="Grupp 17"/>
              <p:cNvGrpSpPr/>
              <p:nvPr/>
            </p:nvGrpSpPr>
            <p:grpSpPr>
              <a:xfrm>
                <a:off x="8961949" y="3638006"/>
                <a:ext cx="3239589" cy="360000"/>
                <a:chOff x="8951025" y="3764777"/>
                <a:chExt cx="3239589" cy="360000"/>
              </a:xfrm>
            </p:grpSpPr>
            <p:sp>
              <p:nvSpPr>
                <p:cNvPr id="19" name="Rektangel 18"/>
                <p:cNvSpPr/>
                <p:nvPr/>
              </p:nvSpPr>
              <p:spPr>
                <a:xfrm>
                  <a:off x="8951025" y="3764777"/>
                  <a:ext cx="3239589" cy="360000"/>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p:cNvSpPr/>
                <p:nvPr/>
              </p:nvSpPr>
              <p:spPr>
                <a:xfrm>
                  <a:off x="8951025" y="3817299"/>
                  <a:ext cx="3207709" cy="276614"/>
                </a:xfrm>
                <a:prstGeom prst="rect">
                  <a:avLst/>
                </a:prstGeom>
              </p:spPr>
              <p:txBody>
                <a:bodyPr wrap="square">
                  <a:spAutoFit/>
                </a:bodyPr>
                <a:lstStyle/>
                <a:p>
                  <a:pPr marL="0" lvl="1">
                    <a:lnSpc>
                      <a:spcPct val="110000"/>
                    </a:lnSpc>
                    <a:spcAft>
                      <a:spcPts val="1000"/>
                    </a:spcAft>
                    <a:buClr>
                      <a:srgbClr val="003C78"/>
                    </a:buClr>
                    <a:buSzPct val="95000"/>
                  </a:pPr>
                  <a:r>
                    <a:rPr lang="da-DK" sz="1200" noProof="0" dirty="0">
                      <a:solidFill>
                        <a:srgbClr val="003C78"/>
                      </a:solidFill>
                    </a:rPr>
                    <a:t>Direkte</a:t>
                  </a:r>
                  <a:r>
                    <a:rPr lang="da-DK" sz="1200" baseline="0" noProof="0" dirty="0">
                      <a:solidFill>
                        <a:srgbClr val="003C78"/>
                      </a:solidFill>
                    </a:rPr>
                    <a:t> hjælp i tilfælde af en skade</a:t>
                  </a:r>
                  <a:endParaRPr lang="da-DK" sz="1200" noProof="0" dirty="0">
                    <a:solidFill>
                      <a:srgbClr val="003C78"/>
                    </a:solidFill>
                  </a:endParaRPr>
                </a:p>
              </p:txBody>
            </p:sp>
          </p:grpSp>
        </p:grpSp>
        <p:grpSp>
          <p:nvGrpSpPr>
            <p:cNvPr id="6" name="Grupp 5"/>
            <p:cNvGrpSpPr/>
            <p:nvPr userDrawn="1"/>
          </p:nvGrpSpPr>
          <p:grpSpPr>
            <a:xfrm>
              <a:off x="-11527" y="1443619"/>
              <a:ext cx="4053869" cy="505317"/>
              <a:chOff x="0" y="1650696"/>
              <a:chExt cx="4053869" cy="505317"/>
            </a:xfrm>
          </p:grpSpPr>
          <p:sp>
            <p:nvSpPr>
              <p:cNvPr id="7" name="Rektangel 6"/>
              <p:cNvSpPr/>
              <p:nvPr/>
            </p:nvSpPr>
            <p:spPr>
              <a:xfrm>
                <a:off x="0" y="1650696"/>
                <a:ext cx="3483429" cy="505317"/>
              </a:xfrm>
              <a:prstGeom prst="rect">
                <a:avLst/>
              </a:prstGeom>
              <a:solidFill>
                <a:srgbClr val="003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98363" y="1743972"/>
                <a:ext cx="3855506" cy="338554"/>
              </a:xfrm>
              <a:prstGeom prst="rect">
                <a:avLst/>
              </a:prstGeom>
            </p:spPr>
            <p:txBody>
              <a:bodyPr wrap="square">
                <a:spAutoFit/>
              </a:bodyPr>
              <a:lstStyle/>
              <a:p>
                <a:pPr defTabSz="914354"/>
                <a:r>
                  <a:rPr lang="da-DK" sz="1600" noProof="0" dirty="0">
                    <a:solidFill>
                      <a:srgbClr val="003C78"/>
                    </a:solidFill>
                  </a:rPr>
                  <a:t>13 Servicekontorer</a:t>
                </a:r>
              </a:p>
            </p:txBody>
          </p:sp>
        </p:grpSp>
      </p:grpSp>
      <p:sp>
        <p:nvSpPr>
          <p:cNvPr id="69" name="Rectangle 37">
            <a:extLst>
              <a:ext uri="{FF2B5EF4-FFF2-40B4-BE49-F238E27FC236}">
                <a16:creationId xmlns:a16="http://schemas.microsoft.com/office/drawing/2014/main" id="{272A115C-687D-1947-848C-74606CF28E75}"/>
              </a:ext>
            </a:extLst>
          </p:cNvPr>
          <p:cNvSpPr/>
          <p:nvPr/>
        </p:nvSpPr>
        <p:spPr>
          <a:xfrm>
            <a:off x="3366682" y="3209771"/>
            <a:ext cx="665567" cy="260521"/>
          </a:xfrm>
          <a:prstGeom prst="rect">
            <a:avLst/>
          </a:prstGeom>
        </p:spPr>
        <p:txBody>
          <a:bodyPr wrap="none">
            <a:spAutoFit/>
          </a:bodyPr>
          <a:lstStyle/>
          <a:p>
            <a:pPr algn="r" defTabSz="914354">
              <a:lnSpc>
                <a:spcPts val="1480"/>
              </a:lnSpc>
            </a:pPr>
            <a:r>
              <a:rPr lang="en-US" sz="900" dirty="0"/>
              <a:t>MADRID</a:t>
            </a:r>
          </a:p>
        </p:txBody>
      </p:sp>
    </p:spTree>
    <p:extLst>
      <p:ext uri="{BB962C8B-B14F-4D97-AF65-F5344CB8AC3E}">
        <p14:creationId xmlns:p14="http://schemas.microsoft.com/office/powerpoint/2010/main" val="2549550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defTabSz="914400" eaLnBrk="1" fontAlgn="base" hangingPunct="1">
              <a:spcBef>
                <a:spcPct val="0"/>
              </a:spcBef>
              <a:spcAft>
                <a:spcPct val="0"/>
              </a:spcAft>
              <a:defRPr/>
            </a:pPr>
            <a:fld id="{ECFC1BF5-3351-4F36-B3C5-FB3D338CF3CC}" type="slidenum">
              <a:rPr lang="de-DE" sz="1000">
                <a:solidFill>
                  <a:srgbClr val="777100"/>
                </a:solidFill>
                <a:cs typeface="Arial"/>
              </a:rPr>
              <a:pPr algn="r" defTabSz="914400" eaLnBrk="1" fontAlgn="base" hangingPunct="1">
                <a:spcBef>
                  <a:spcPct val="0"/>
                </a:spcBef>
                <a:spcAft>
                  <a:spcPct val="0"/>
                </a:spcAft>
                <a:defRPr/>
              </a:pPr>
              <a:t>4</a:t>
            </a:fld>
            <a:endParaRPr lang="de-DE" sz="1000" dirty="0">
              <a:solidFill>
                <a:srgbClr val="777100"/>
              </a:solidFill>
              <a:cs typeface="Arial"/>
            </a:endParaRPr>
          </a:p>
        </p:txBody>
      </p:sp>
      <p:sp>
        <p:nvSpPr>
          <p:cNvPr id="16387" name="Rectangle 4"/>
          <p:cNvSpPr>
            <a:spLocks noGrp="1" noChangeArrowheads="1"/>
          </p:cNvSpPr>
          <p:nvPr>
            <p:ph type="body" sz="half" idx="2"/>
          </p:nvPr>
        </p:nvSpPr>
        <p:spPr>
          <a:xfrm>
            <a:off x="6626252" y="1570616"/>
            <a:ext cx="5419802" cy="4574007"/>
          </a:xfrm>
        </p:spPr>
        <p:txBody>
          <a:bodyPr>
            <a:noAutofit/>
          </a:bodyPr>
          <a:lstStyle/>
          <a:p>
            <a:pPr marL="3175" lvl="2" indent="0">
              <a:spcAft>
                <a:spcPts val="600"/>
              </a:spcAft>
              <a:buNone/>
              <a:defRPr/>
            </a:pPr>
            <a:r>
              <a:rPr lang="da-DK" sz="1400" b="1" dirty="0">
                <a:ea typeface="Arial" pitchFamily="34" charset="0"/>
              </a:rPr>
              <a:t>Sådan kan kunden indhente forhåndstilsagn:</a:t>
            </a:r>
          </a:p>
          <a:p>
            <a:pPr marL="236538" lvl="2" indent="-233363">
              <a:spcAft>
                <a:spcPts val="600"/>
              </a:spcAft>
              <a:defRPr/>
            </a:pPr>
            <a:r>
              <a:rPr lang="da-DK" sz="1400" dirty="0">
                <a:ea typeface="Arial" pitchFamily="34" charset="0"/>
              </a:rPr>
              <a:t>På erv.dk kan jeres kunder ansøge om medicinsk forhåndstilsagn. </a:t>
            </a:r>
          </a:p>
          <a:p>
            <a:pPr marL="236538" lvl="2" indent="-233363">
              <a:spcAft>
                <a:spcPts val="600"/>
              </a:spcAft>
              <a:defRPr/>
            </a:pPr>
            <a:r>
              <a:rPr lang="da-DK" sz="1400" dirty="0">
                <a:ea typeface="Arial" pitchFamily="34" charset="0"/>
              </a:rPr>
              <a:t>Kontakt til vores medicinske team</a:t>
            </a:r>
            <a:br>
              <a:rPr lang="da-DK" sz="1400" dirty="0">
                <a:ea typeface="Arial" pitchFamily="34" charset="0"/>
              </a:rPr>
            </a:br>
            <a:r>
              <a:rPr lang="da-DK" sz="1400" dirty="0">
                <a:ea typeface="Arial" pitchFamily="34" charset="0"/>
              </a:rPr>
              <a:t>Telefon: 33 25 25 25 (mandag – fredag 9.00 – 14.00)</a:t>
            </a:r>
            <a:br>
              <a:rPr lang="da-DK" sz="1400" dirty="0">
                <a:ea typeface="Arial" pitchFamily="34" charset="0"/>
              </a:rPr>
            </a:br>
            <a:r>
              <a:rPr lang="da-DK" sz="1400" dirty="0">
                <a:ea typeface="Arial" pitchFamily="34" charset="0"/>
              </a:rPr>
              <a:t>eller via kontaktformular.</a:t>
            </a:r>
          </a:p>
          <a:p>
            <a:pPr marL="236538" lvl="2" indent="-233363">
              <a:spcAft>
                <a:spcPts val="600"/>
              </a:spcAft>
              <a:defRPr/>
            </a:pPr>
            <a:endParaRPr lang="da-DK" sz="1400" dirty="0">
              <a:ea typeface="Arial" pitchFamily="34" charset="0"/>
            </a:endParaRPr>
          </a:p>
        </p:txBody>
      </p:sp>
      <p:sp>
        <p:nvSpPr>
          <p:cNvPr id="16389" name="Rectangle 9"/>
          <p:cNvSpPr>
            <a:spLocks noGrp="1" noChangeArrowheads="1"/>
          </p:cNvSpPr>
          <p:nvPr>
            <p:ph type="body" idx="1"/>
          </p:nvPr>
        </p:nvSpPr>
        <p:spPr>
          <a:xfrm>
            <a:off x="627096" y="1570616"/>
            <a:ext cx="5598213" cy="4407408"/>
          </a:xfrm>
        </p:spPr>
        <p:txBody>
          <a:bodyPr>
            <a:normAutofit fontScale="25000" lnSpcReduction="20000"/>
          </a:bodyPr>
          <a:lstStyle/>
          <a:p>
            <a:pPr marL="3175" lvl="2" indent="0">
              <a:spcAft>
                <a:spcPts val="600"/>
              </a:spcAft>
              <a:buNone/>
              <a:defRPr/>
            </a:pPr>
            <a:r>
              <a:rPr lang="da-DK" sz="5600" b="1" dirty="0">
                <a:ea typeface="Arial" pitchFamily="34" charset="0"/>
              </a:rPr>
              <a:t>Inden afrejse:</a:t>
            </a:r>
          </a:p>
          <a:p>
            <a:pPr marL="236538" lvl="2" indent="-233363">
              <a:spcAft>
                <a:spcPts val="600"/>
              </a:spcAft>
              <a:defRPr/>
            </a:pPr>
            <a:r>
              <a:rPr lang="da-DK" sz="5600" dirty="0">
                <a:ea typeface="Arial" pitchFamily="34" charset="0"/>
              </a:rPr>
              <a:t>Et medicinsk forhåndstilsagn er altid nødvendigt, hvis kunden opfylder en eller flere af nedenstående kriterier:</a:t>
            </a:r>
          </a:p>
          <a:p>
            <a:pPr marL="379412" lvl="3" indent="0">
              <a:lnSpc>
                <a:spcPct val="120000"/>
              </a:lnSpc>
              <a:spcAft>
                <a:spcPts val="0"/>
              </a:spcAft>
              <a:buNone/>
              <a:defRPr/>
            </a:pPr>
            <a:r>
              <a:rPr lang="da-DK" sz="5600" dirty="0">
                <a:ea typeface="Arial" pitchFamily="34" charset="0"/>
              </a:rPr>
              <a:t>a) Den eksisterende eller kroniske lidelse(-r) har ikke været stabil i 2 måneder op til afrejse.</a:t>
            </a:r>
          </a:p>
          <a:p>
            <a:pPr marL="379412" lvl="3" indent="0">
              <a:lnSpc>
                <a:spcPct val="120000"/>
              </a:lnSpc>
              <a:spcAft>
                <a:spcPts val="0"/>
              </a:spcAft>
              <a:buNone/>
              <a:defRPr/>
            </a:pPr>
            <a:r>
              <a:rPr lang="da-DK" sz="5600" dirty="0">
                <a:ea typeface="Arial" pitchFamily="34" charset="0"/>
              </a:rPr>
              <a:t>b) Kunden har indenfor 2 måneder forud for afrejsen fået en nyopstået lidelse.</a:t>
            </a:r>
          </a:p>
          <a:p>
            <a:pPr marL="379412" lvl="3" indent="0">
              <a:lnSpc>
                <a:spcPct val="120000"/>
              </a:lnSpc>
              <a:spcAft>
                <a:spcPts val="0"/>
              </a:spcAft>
              <a:buNone/>
              <a:defRPr/>
            </a:pPr>
            <a:r>
              <a:rPr lang="da-DK" sz="5600" dirty="0">
                <a:ea typeface="Arial" pitchFamily="34" charset="0"/>
              </a:rPr>
              <a:t>c) Kunden lider af en alvorlig kronisk lidelse.</a:t>
            </a:r>
          </a:p>
          <a:p>
            <a:pPr marL="379412" lvl="3" indent="0">
              <a:lnSpc>
                <a:spcPct val="120000"/>
              </a:lnSpc>
              <a:spcAft>
                <a:spcPts val="0"/>
              </a:spcAft>
              <a:buNone/>
              <a:defRPr/>
            </a:pPr>
            <a:r>
              <a:rPr lang="da-DK" sz="5600" dirty="0">
                <a:ea typeface="Arial" pitchFamily="34" charset="0"/>
              </a:rPr>
              <a:t>d) Kunden har en kompliceret graviditet.</a:t>
            </a:r>
          </a:p>
          <a:p>
            <a:pPr marL="379412" lvl="3" indent="0">
              <a:lnSpc>
                <a:spcPct val="120000"/>
              </a:lnSpc>
              <a:spcAft>
                <a:spcPts val="0"/>
              </a:spcAft>
              <a:buNone/>
              <a:defRPr/>
            </a:pPr>
            <a:r>
              <a:rPr lang="da-DK" sz="5600" dirty="0">
                <a:ea typeface="Arial" pitchFamily="34" charset="0"/>
              </a:rPr>
              <a:t>e) Kunden har nu eller indenfor 2 måneder forud for afrejsen været under udredning, også selvom der ikke er blevet stillet en diagnose.</a:t>
            </a:r>
            <a:endParaRPr lang="de-DE" sz="1200" dirty="0">
              <a:ea typeface="Arial" pitchFamily="34" charset="0"/>
            </a:endParaRPr>
          </a:p>
        </p:txBody>
      </p:sp>
      <p:sp>
        <p:nvSpPr>
          <p:cNvPr id="16390" name="Rectangle 10"/>
          <p:cNvSpPr>
            <a:spLocks noGrp="1" noChangeArrowheads="1"/>
          </p:cNvSpPr>
          <p:nvPr>
            <p:ph type="title"/>
          </p:nvPr>
        </p:nvSpPr>
        <p:spPr>
          <a:xfrm>
            <a:off x="507451" y="272076"/>
            <a:ext cx="10548000" cy="756000"/>
          </a:xfrm>
        </p:spPr>
        <p:txBody>
          <a:bodyPr/>
          <a:lstStyle/>
          <a:p>
            <a:pPr eaLnBrk="1" hangingPunct="1">
              <a:defRPr/>
            </a:pPr>
            <a:r>
              <a:rPr lang="da-DK" dirty="0"/>
              <a:t>Forhåndstilsagn – Tryghed før afrejse</a:t>
            </a:r>
          </a:p>
        </p:txBody>
      </p:sp>
      <p:sp>
        <p:nvSpPr>
          <p:cNvPr id="3" name="TextBox 2"/>
          <p:cNvSpPr txBox="1"/>
          <p:nvPr/>
        </p:nvSpPr>
        <p:spPr>
          <a:xfrm>
            <a:off x="507451" y="1019202"/>
            <a:ext cx="10692581" cy="861774"/>
          </a:xfrm>
          <a:prstGeom prst="rect">
            <a:avLst/>
          </a:prstGeom>
          <a:noFill/>
        </p:spPr>
        <p:txBody>
          <a:bodyPr wrap="square" rtlCol="0">
            <a:spAutoFit/>
          </a:bodyPr>
          <a:lstStyle/>
          <a:p>
            <a:r>
              <a:rPr lang="da-DK" sz="1600" dirty="0">
                <a:solidFill>
                  <a:srgbClr val="585855"/>
                </a:solidFill>
                <a:ea typeface="Arial" pitchFamily="34" charset="0"/>
              </a:rPr>
              <a:t>Har man eksisterende eller kronisk lidelse, og man ønsker at være sikker på, at være dækket på rejse for skader, der relaterer sig til disse lidelser, skal man søge om et medicinsk forhåndstilsagn. </a:t>
            </a:r>
          </a:p>
          <a:p>
            <a:endParaRPr lang="da-DK" dirty="0"/>
          </a:p>
        </p:txBody>
      </p:sp>
      <p:sp>
        <p:nvSpPr>
          <p:cNvPr id="2" name="TextBox 1"/>
          <p:cNvSpPr txBox="1"/>
          <p:nvPr/>
        </p:nvSpPr>
        <p:spPr>
          <a:xfrm>
            <a:off x="4636397" y="5978024"/>
            <a:ext cx="3373947" cy="523220"/>
          </a:xfrm>
          <a:prstGeom prst="rect">
            <a:avLst/>
          </a:prstGeom>
          <a:noFill/>
        </p:spPr>
        <p:txBody>
          <a:bodyPr wrap="square" rtlCol="0">
            <a:spAutoFit/>
          </a:bodyPr>
          <a:lstStyle/>
          <a:p>
            <a:pPr algn="ctr" defTabSz="914400" fontAlgn="base">
              <a:spcBef>
                <a:spcPct val="0"/>
              </a:spcBef>
              <a:spcAft>
                <a:spcPct val="0"/>
              </a:spcAft>
              <a:defRPr/>
            </a:pPr>
            <a:r>
              <a:rPr lang="da-DK" sz="1400" dirty="0">
                <a:solidFill>
                  <a:schemeClr val="bg1"/>
                </a:solidFill>
                <a:latin typeface="Verdana" pitchFamily="34" charset="0"/>
                <a:ea typeface="Arial" pitchFamily="34" charset="0"/>
                <a:cs typeface="Arial"/>
              </a:rPr>
              <a:t>Tilsagnet gælder kun</a:t>
            </a:r>
          </a:p>
          <a:p>
            <a:pPr algn="ctr" defTabSz="914400" fontAlgn="base">
              <a:spcBef>
                <a:spcPct val="0"/>
              </a:spcBef>
              <a:spcAft>
                <a:spcPct val="0"/>
              </a:spcAft>
              <a:defRPr/>
            </a:pPr>
            <a:r>
              <a:rPr lang="da-DK" sz="1400" dirty="0">
                <a:solidFill>
                  <a:schemeClr val="bg1"/>
                </a:solidFill>
                <a:latin typeface="Verdana" pitchFamily="34" charset="0"/>
                <a:ea typeface="Arial" pitchFamily="34" charset="0"/>
                <a:cs typeface="Arial"/>
              </a:rPr>
              <a:t> den aktuelle rejse</a:t>
            </a:r>
            <a:endParaRPr lang="da-DK" sz="1400" dirty="0">
              <a:solidFill>
                <a:schemeClr val="bg1"/>
              </a:solidFill>
              <a:latin typeface="Verdana" pitchFamily="34" charset="0"/>
              <a:ea typeface="MS PGothic" pitchFamily="34" charset="-128"/>
              <a:cs typeface="Arial"/>
            </a:endParaRPr>
          </a:p>
        </p:txBody>
      </p:sp>
      <p:pic>
        <p:nvPicPr>
          <p:cNvPr id="5" name="Picture 4"/>
          <p:cNvPicPr>
            <a:picLocks noChangeAspect="1"/>
          </p:cNvPicPr>
          <p:nvPr/>
        </p:nvPicPr>
        <p:blipFill>
          <a:blip r:embed="rId3"/>
          <a:stretch>
            <a:fillRect/>
          </a:stretch>
        </p:blipFill>
        <p:spPr>
          <a:xfrm>
            <a:off x="6975322" y="3882897"/>
            <a:ext cx="4621422" cy="1940188"/>
          </a:xfrm>
          <a:prstGeom prst="rect">
            <a:avLst/>
          </a:prstGeom>
        </p:spPr>
      </p:pic>
    </p:spTree>
    <p:extLst>
      <p:ext uri="{BB962C8B-B14F-4D97-AF65-F5344CB8AC3E}">
        <p14:creationId xmlns:p14="http://schemas.microsoft.com/office/powerpoint/2010/main" val="2924614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da-DK" dirty="0"/>
              <a:t>Videodoktor - </a:t>
            </a:r>
            <a:r>
              <a:rPr lang="da-DK" sz="2200" dirty="0"/>
              <a:t>hurtig adgang til dansk lægehjælp under jeres ophold</a:t>
            </a:r>
          </a:p>
        </p:txBody>
      </p:sp>
      <p:sp>
        <p:nvSpPr>
          <p:cNvPr id="3" name="Content Placeholder 2"/>
          <p:cNvSpPr>
            <a:spLocks noGrp="1"/>
          </p:cNvSpPr>
          <p:nvPr>
            <p:ph idx="1"/>
          </p:nvPr>
        </p:nvSpPr>
        <p:spPr>
          <a:xfrm>
            <a:off x="828000" y="1296000"/>
            <a:ext cx="6247503" cy="4625691"/>
          </a:xfrm>
        </p:spPr>
        <p:txBody>
          <a:bodyPr>
            <a:normAutofit fontScale="92500" lnSpcReduction="10000"/>
          </a:bodyPr>
          <a:lstStyle/>
          <a:p>
            <a:pPr marL="0" indent="0">
              <a:buNone/>
            </a:pPr>
            <a:r>
              <a:rPr lang="da-DK" sz="2000" dirty="0"/>
              <a:t>Med videodoktor kan I enkelt og sikkert komme i kontakt med en dansktalende læge via videokonsultation, hvis I har brug for hjælp til sundhedsrelaterede spørgsmål.</a:t>
            </a:r>
          </a:p>
          <a:p>
            <a:pPr marL="0" indent="0">
              <a:buNone/>
            </a:pPr>
            <a:r>
              <a:rPr lang="da-DK" sz="2000" dirty="0"/>
              <a:t>Det kan være råd og vejledning om fx:</a:t>
            </a:r>
            <a:br>
              <a:rPr lang="da-DK" sz="2000" dirty="0"/>
            </a:br>
            <a:r>
              <a:rPr lang="da-DK" sz="2000" dirty="0"/>
              <a:t>- Allergier og astma</a:t>
            </a:r>
            <a:br>
              <a:rPr lang="da-DK" sz="2000" dirty="0"/>
            </a:br>
            <a:r>
              <a:rPr lang="da-DK" sz="2000" dirty="0"/>
              <a:t>- Øjeninfektion</a:t>
            </a:r>
            <a:br>
              <a:rPr lang="da-DK" sz="2000" dirty="0"/>
            </a:br>
            <a:r>
              <a:rPr lang="da-DK" sz="2000" dirty="0"/>
              <a:t>- Sår, udslæt og insektbid</a:t>
            </a:r>
            <a:br>
              <a:rPr lang="da-DK" sz="2000" dirty="0"/>
            </a:br>
            <a:r>
              <a:rPr lang="da-DK" sz="2000" dirty="0"/>
              <a:t>- Muskelsmerter, feber, hovedpine og influenza</a:t>
            </a:r>
            <a:br>
              <a:rPr lang="da-DK" sz="2000" dirty="0"/>
            </a:br>
            <a:r>
              <a:rPr lang="da-DK" sz="2000" dirty="0"/>
              <a:t>- Madforgiftning</a:t>
            </a:r>
          </a:p>
          <a:p>
            <a:pPr marL="0" indent="0">
              <a:lnSpc>
                <a:spcPct val="120000"/>
              </a:lnSpc>
              <a:buNone/>
            </a:pPr>
            <a:r>
              <a:rPr lang="da-DK" sz="2000" dirty="0"/>
              <a:t>Vejledning fra dansk talende læge:</a:t>
            </a:r>
            <a:br>
              <a:rPr lang="da-DK" sz="2000" dirty="0"/>
            </a:br>
            <a:r>
              <a:rPr lang="da-DK" sz="2000" dirty="0"/>
              <a:t>- hverdage mellem ml. 8-22</a:t>
            </a:r>
            <a:br>
              <a:rPr lang="da-DK" sz="2000" dirty="0"/>
            </a:br>
            <a:r>
              <a:rPr lang="da-DK" sz="2000" dirty="0"/>
              <a:t>- weekend og helligdage ml. 10-22</a:t>
            </a:r>
          </a:p>
          <a:p>
            <a:pPr marL="0" indent="0">
              <a:buNone/>
            </a:pPr>
            <a:endParaRPr lang="da-DK" sz="2000" dirty="0"/>
          </a:p>
          <a:p>
            <a:pPr marL="0" indent="0">
              <a:buNone/>
            </a:pPr>
            <a:endParaRPr lang="da-DK" sz="2000" dirty="0"/>
          </a:p>
          <a:p>
            <a:pPr marL="0" indent="0">
              <a:buNone/>
            </a:pPr>
            <a:endParaRPr lang="da-DK" sz="2000" dirty="0"/>
          </a:p>
        </p:txBody>
      </p:sp>
      <p:pic>
        <p:nvPicPr>
          <p:cNvPr id="4" name="Picture 3"/>
          <p:cNvPicPr>
            <a:picLocks noChangeAspect="1"/>
          </p:cNvPicPr>
          <p:nvPr/>
        </p:nvPicPr>
        <p:blipFill>
          <a:blip r:embed="rId2"/>
          <a:stretch>
            <a:fillRect/>
          </a:stretch>
        </p:blipFill>
        <p:spPr>
          <a:xfrm>
            <a:off x="7572458" y="2079804"/>
            <a:ext cx="4019958" cy="2698391"/>
          </a:xfrm>
          <a:prstGeom prst="rect">
            <a:avLst/>
          </a:prstGeom>
        </p:spPr>
      </p:pic>
    </p:spTree>
    <p:extLst>
      <p:ext uri="{BB962C8B-B14F-4D97-AF65-F5344CB8AC3E}">
        <p14:creationId xmlns:p14="http://schemas.microsoft.com/office/powerpoint/2010/main" val="18590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Kom godt igang med Videodoktor – sådan gør du!</a:t>
            </a:r>
          </a:p>
        </p:txBody>
      </p:sp>
      <p:sp>
        <p:nvSpPr>
          <p:cNvPr id="3" name="Content Placeholder 2"/>
          <p:cNvSpPr>
            <a:spLocks noGrp="1"/>
          </p:cNvSpPr>
          <p:nvPr>
            <p:ph idx="1"/>
          </p:nvPr>
        </p:nvSpPr>
        <p:spPr>
          <a:xfrm>
            <a:off x="828000" y="1601930"/>
            <a:ext cx="9390198" cy="4176000"/>
          </a:xfrm>
        </p:spPr>
        <p:txBody>
          <a:bodyPr>
            <a:normAutofit fontScale="85000" lnSpcReduction="20000"/>
          </a:bodyPr>
          <a:lstStyle/>
          <a:p>
            <a:pPr>
              <a:lnSpc>
                <a:spcPct val="120000"/>
              </a:lnSpc>
            </a:pPr>
            <a:r>
              <a:rPr lang="da-DK" sz="2000" dirty="0"/>
              <a:t>Download en app’en </a:t>
            </a:r>
            <a:r>
              <a:rPr lang="da-DK" sz="2000" b="1" dirty="0"/>
              <a:t>Eyr – læge via mobil </a:t>
            </a:r>
            <a:r>
              <a:rPr lang="da-DK" sz="2000" dirty="0"/>
              <a:t> enten fra App Store eller Google Play. Dette kan du gøre allerede hjemmefra.</a:t>
            </a:r>
          </a:p>
          <a:p>
            <a:pPr>
              <a:lnSpc>
                <a:spcPct val="120000"/>
              </a:lnSpc>
            </a:pPr>
            <a:r>
              <a:rPr lang="da-DK" sz="2000" dirty="0"/>
              <a:t>Opret dig som bruger med NemId eller MitID. </a:t>
            </a:r>
          </a:p>
          <a:p>
            <a:pPr>
              <a:lnSpc>
                <a:spcPct val="120000"/>
              </a:lnSpc>
            </a:pPr>
            <a:r>
              <a:rPr lang="da-DK" sz="2000" dirty="0"/>
              <a:t>Når app’en er installeret og du åbner den, aktiveres brug af den under:</a:t>
            </a:r>
          </a:p>
          <a:p>
            <a:pPr lvl="1">
              <a:lnSpc>
                <a:spcPct val="120000"/>
              </a:lnSpc>
            </a:pPr>
            <a:r>
              <a:rPr lang="da-DK" sz="2000" i="1" dirty="0"/>
              <a:t>”Min konto”</a:t>
            </a:r>
          </a:p>
          <a:p>
            <a:pPr lvl="1">
              <a:lnSpc>
                <a:spcPct val="120000"/>
              </a:lnSpc>
            </a:pPr>
            <a:r>
              <a:rPr lang="da-DK" sz="2000" i="1" dirty="0"/>
              <a:t>”Betalingsmetode”</a:t>
            </a:r>
          </a:p>
          <a:p>
            <a:pPr lvl="1">
              <a:lnSpc>
                <a:spcPct val="120000"/>
              </a:lnSpc>
            </a:pPr>
            <a:r>
              <a:rPr lang="da-DK" sz="2000" i="1" dirty="0"/>
              <a:t>”Tilføj forsikring eller medlemsskab</a:t>
            </a:r>
          </a:p>
          <a:p>
            <a:pPr lvl="1">
              <a:lnSpc>
                <a:spcPct val="120000"/>
              </a:lnSpc>
            </a:pPr>
            <a:r>
              <a:rPr lang="da-DK" sz="2000" i="1" dirty="0"/>
              <a:t>Vælg Europæiske ERV</a:t>
            </a:r>
          </a:p>
          <a:p>
            <a:pPr lvl="1">
              <a:lnSpc>
                <a:spcPct val="120000"/>
              </a:lnSpc>
            </a:pPr>
            <a:r>
              <a:rPr lang="da-DK" sz="2000" i="1" dirty="0"/>
              <a:t>Indtast kodeord: </a:t>
            </a:r>
            <a:r>
              <a:rPr lang="da-DK" sz="2000" b="1" i="1" dirty="0"/>
              <a:t>ervprivat</a:t>
            </a:r>
          </a:p>
          <a:p>
            <a:pPr>
              <a:lnSpc>
                <a:spcPct val="120000"/>
              </a:lnSpc>
            </a:pPr>
            <a:r>
              <a:rPr lang="da-DK" sz="2000" dirty="0"/>
              <a:t>Nu er du klar til at bruge app’en og bestille tid til en videokonsultation, hvis det bliver nødvendigt.</a:t>
            </a:r>
          </a:p>
          <a:p>
            <a:endParaRPr lang="da-DK" dirty="0"/>
          </a:p>
          <a:p>
            <a:pPr marL="0" indent="0">
              <a:buNone/>
            </a:pPr>
            <a:endParaRPr lang="da-DK" dirty="0"/>
          </a:p>
        </p:txBody>
      </p:sp>
      <p:pic>
        <p:nvPicPr>
          <p:cNvPr id="6" name="Picture 5">
            <a:extLst>
              <a:ext uri="{FF2B5EF4-FFF2-40B4-BE49-F238E27FC236}">
                <a16:creationId xmlns:a16="http://schemas.microsoft.com/office/drawing/2014/main" id="{9AA1F1E1-48EE-E6DD-DFAE-DC179E395496}"/>
              </a:ext>
            </a:extLst>
          </p:cNvPr>
          <p:cNvPicPr>
            <a:picLocks noChangeAspect="1"/>
          </p:cNvPicPr>
          <p:nvPr/>
        </p:nvPicPr>
        <p:blipFill>
          <a:blip r:embed="rId2"/>
          <a:stretch>
            <a:fillRect/>
          </a:stretch>
        </p:blipFill>
        <p:spPr>
          <a:xfrm>
            <a:off x="6452874" y="1974835"/>
            <a:ext cx="782427" cy="718294"/>
          </a:xfrm>
          <a:prstGeom prst="rect">
            <a:avLst/>
          </a:prstGeom>
        </p:spPr>
      </p:pic>
    </p:spTree>
    <p:extLst>
      <p:ext uri="{BB962C8B-B14F-4D97-AF65-F5344CB8AC3E}">
        <p14:creationId xmlns:p14="http://schemas.microsoft.com/office/powerpoint/2010/main" val="609387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192D-20DA-B9E8-E0C8-6337D931185B}"/>
              </a:ext>
            </a:extLst>
          </p:cNvPr>
          <p:cNvSpPr>
            <a:spLocks noGrp="1"/>
          </p:cNvSpPr>
          <p:nvPr>
            <p:ph type="title"/>
          </p:nvPr>
        </p:nvSpPr>
        <p:spPr/>
        <p:txBody>
          <a:bodyPr>
            <a:normAutofit/>
          </a:bodyPr>
          <a:lstStyle/>
          <a:p>
            <a:r>
              <a:rPr lang="da-DK" sz="2800" dirty="0"/>
              <a:t>Husk - hvis du får brug for Europæiske ERV alarmcentral</a:t>
            </a:r>
            <a:endParaRPr lang="en-DK" sz="2800" dirty="0"/>
          </a:p>
        </p:txBody>
      </p:sp>
      <p:sp>
        <p:nvSpPr>
          <p:cNvPr id="3" name="Content Placeholder 2">
            <a:extLst>
              <a:ext uri="{FF2B5EF4-FFF2-40B4-BE49-F238E27FC236}">
                <a16:creationId xmlns:a16="http://schemas.microsoft.com/office/drawing/2014/main" id="{653BDB87-6EA4-D4FB-2716-0FA123879C6F}"/>
              </a:ext>
            </a:extLst>
          </p:cNvPr>
          <p:cNvSpPr>
            <a:spLocks noGrp="1"/>
          </p:cNvSpPr>
          <p:nvPr>
            <p:ph idx="1"/>
          </p:nvPr>
        </p:nvSpPr>
        <p:spPr>
          <a:xfrm>
            <a:off x="828000" y="1296000"/>
            <a:ext cx="10548000" cy="4776326"/>
          </a:xfrm>
        </p:spPr>
        <p:txBody>
          <a:bodyPr>
            <a:normAutofit fontScale="77500" lnSpcReduction="20000"/>
          </a:bodyPr>
          <a:lstStyle/>
          <a:p>
            <a:pPr>
              <a:lnSpc>
                <a:spcPct val="120000"/>
              </a:lnSpc>
            </a:pPr>
            <a:r>
              <a:rPr lang="da-DK" dirty="0">
                <a:latin typeface="Calibri" panose="020F0502020204030204" pitchFamily="34" charset="0"/>
                <a:ea typeface="Calibri" panose="020F0502020204030204" pitchFamily="34" charset="0"/>
                <a:cs typeface="Times New Roman" panose="02020603050405020304" pitchFamily="18" charset="0"/>
              </a:rPr>
              <a:t>Hvis du får behandling af en læge uden ERV’s alarmcentral har været involveret, så husk at få en kopi af din journal. Hvis det viser sig at du har brug for mere behandling,  kan du sende journalen til skadebehandler. Derved kan du hurtigere komme videre med den korrekte behandling, eller få belyst hvad der er gjort i et tidligere behandlingsforløb.</a:t>
            </a:r>
          </a:p>
          <a:p>
            <a:pPr>
              <a:lnSpc>
                <a:spcPct val="120000"/>
              </a:lnSpc>
            </a:pPr>
            <a:r>
              <a:rPr lang="da-DK" dirty="0">
                <a:latin typeface="Calibri" panose="020F0502020204030204" pitchFamily="34" charset="0"/>
                <a:ea typeface="Calibri" panose="020F0502020204030204" pitchFamily="34" charset="0"/>
                <a:cs typeface="Times New Roman" panose="02020603050405020304" pitchFamily="18" charset="0"/>
              </a:rPr>
              <a:t>Hvis du kommer alvorligt tilskade, så kontakt ERV alarmcentral med det samme! Så kan de fra starten være med i dialogen om hvad der skal sker og kan tage beslutning om behandling sammen med det hospital du er på.</a:t>
            </a:r>
          </a:p>
          <a:p>
            <a:pPr>
              <a:lnSpc>
                <a:spcPct val="120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Selvom det umiddelbart synes som en god ide at benytte en læge eller hospital der er kendt af din værtsfamilie, kan ERV beslutte at henvise til andet hospital el. Læge. Dette skyldes fordi det simpelthen ellers ikke er muligt at tilbyde den behandling der skal til. </a:t>
            </a:r>
            <a:r>
              <a:rPr lang="da-DK" dirty="0">
                <a:latin typeface="Calibri" panose="020F0502020204030204" pitchFamily="34" charset="0"/>
                <a:ea typeface="Calibri" panose="020F0502020204030204" pitchFamily="34" charset="0"/>
                <a:cs typeface="Times New Roman" panose="02020603050405020304" pitchFamily="18" charset="0"/>
              </a:rPr>
              <a:t>Man kan også komme ud for at </a:t>
            </a:r>
            <a:r>
              <a:rPr lang="da-DK" sz="1800" dirty="0">
                <a:effectLst/>
                <a:latin typeface="Calibri" panose="020F0502020204030204" pitchFamily="34" charset="0"/>
                <a:ea typeface="Calibri" panose="020F0502020204030204" pitchFamily="34" charset="0"/>
                <a:cs typeface="Times New Roman" panose="02020603050405020304" pitchFamily="18" charset="0"/>
              </a:rPr>
              <a:t>stedet ikke vil acceptere en betalingsgaranti fra et forsikringsselskab, men k</a:t>
            </a:r>
            <a:r>
              <a:rPr lang="da-DK" dirty="0">
                <a:latin typeface="Calibri" panose="020F0502020204030204" pitchFamily="34" charset="0"/>
                <a:ea typeface="Calibri" panose="020F0502020204030204" pitchFamily="34" charset="0"/>
                <a:cs typeface="Times New Roman" panose="02020603050405020304" pitchFamily="18" charset="0"/>
              </a:rPr>
              <a:t>un acceptere kontantbetaling eller kreditkort.</a:t>
            </a:r>
          </a:p>
          <a:p>
            <a:pPr>
              <a:lnSpc>
                <a:spcPct val="120000"/>
              </a:lnSpc>
            </a:pPr>
            <a:r>
              <a:rPr lang="da-DK" dirty="0">
                <a:latin typeface="Calibri" panose="020F0502020204030204" pitchFamily="34" charset="0"/>
                <a:ea typeface="Calibri" panose="020F0502020204030204" pitchFamily="34" charset="0"/>
                <a:cs typeface="Times New Roman" panose="02020603050405020304" pitchFamily="18" charset="0"/>
              </a:rPr>
              <a:t>Lad én person stå for kontakten til alarmcentralen, så ikke både du, din værtsfamilie og dine forældre kontakter alarmcentralen og måske giver forskellige budskaber. </a:t>
            </a:r>
          </a:p>
          <a:p>
            <a:pPr>
              <a:lnSpc>
                <a:spcPct val="120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Husk - du er ikke i Danmark! </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r>
              <a:rPr lang="da-DK" sz="1800" dirty="0">
                <a:effectLst/>
                <a:latin typeface="Calibri" panose="020F0502020204030204" pitchFamily="34" charset="0"/>
                <a:ea typeface="Calibri" panose="020F0502020204030204" pitchFamily="34" charset="0"/>
                <a:cs typeface="Times New Roman" panose="02020603050405020304" pitchFamily="18" charset="0"/>
              </a:rPr>
              <a:t>Det er jo hele formålet med rejsen men forvent ikke at behandling hos en læge eller på et hospital foregår som herhjemme. </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br>
              <a:rPr lang="da-DK" sz="1800" dirty="0">
                <a:effectLst/>
                <a:latin typeface="Calibri" panose="020F0502020204030204" pitchFamily="34" charset="0"/>
                <a:ea typeface="Calibri" panose="020F0502020204030204" pitchFamily="34" charset="0"/>
                <a:cs typeface="Times New Roman" panose="02020603050405020304" pitchFamily="18" charset="0"/>
              </a:rPr>
            </a:br>
            <a:r>
              <a:rPr lang="da-DK" sz="1800" dirty="0">
                <a:effectLst/>
                <a:latin typeface="Calibri" panose="020F0502020204030204" pitchFamily="34" charset="0"/>
                <a:ea typeface="Calibri" panose="020F0502020204030204" pitchFamily="34" charset="0"/>
                <a:cs typeface="Times New Roman" panose="02020603050405020304" pitchFamily="18" charset="0"/>
              </a:rPr>
              <a:t>Europæiske ERV gør alt hvad der er muligt, men kan visse steder have svært ved at få de oplysninger der kræves for at tage stilling til hvad der skal ske. Fx. hvis et hospital ikke sender det røgentbillede de er blevet bedt om, så kan en beslutning om armen skal lægges i gips eller opereres trække ud.</a:t>
            </a:r>
          </a:p>
        </p:txBody>
      </p:sp>
    </p:spTree>
    <p:extLst>
      <p:ext uri="{BB962C8B-B14F-4D97-AF65-F5344CB8AC3E}">
        <p14:creationId xmlns:p14="http://schemas.microsoft.com/office/powerpoint/2010/main" val="2349394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tema">
  <a:themeElements>
    <a:clrScheme name="ERV">
      <a:dk1>
        <a:srgbClr val="1A171B"/>
      </a:dk1>
      <a:lt1>
        <a:srgbClr val="FFFFFF"/>
      </a:lt1>
      <a:dk2>
        <a:srgbClr val="003C78"/>
      </a:dk2>
      <a:lt2>
        <a:srgbClr val="CCE4EF"/>
      </a:lt2>
      <a:accent1>
        <a:srgbClr val="003C78"/>
      </a:accent1>
      <a:accent2>
        <a:srgbClr val="A59D95"/>
      </a:accent2>
      <a:accent3>
        <a:srgbClr val="B1D8FE"/>
      </a:accent3>
      <a:accent4>
        <a:srgbClr val="63B1FF"/>
      </a:accent4>
      <a:accent5>
        <a:srgbClr val="E2EFF6"/>
      </a:accent5>
      <a:accent6>
        <a:srgbClr val="958E87"/>
      </a:accent6>
      <a:hlink>
        <a:srgbClr val="CBE3F1"/>
      </a:hlink>
      <a:folHlink>
        <a:srgbClr val="554B59"/>
      </a:folHlink>
    </a:clrScheme>
    <a:fontScheme name="ERV">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rvnordic_SE_2019.potx" id="{EADEB068-8A89-47EA-831A-0F0FE457C781}" vid="{16909A1D-4630-40BA-AAD1-A3E6EC04D7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625270D09755469AE375FB87A9B536" ma:contentTypeVersion="6" ma:contentTypeDescription="Create a new document." ma:contentTypeScope="" ma:versionID="732a7da7d54af3b79223d3f3dedfa483">
  <xsd:schema xmlns:xsd="http://www.w3.org/2001/XMLSchema" xmlns:xs="http://www.w3.org/2001/XMLSchema" xmlns:p="http://schemas.microsoft.com/office/2006/metadata/properties" xmlns:ns1="http://schemas.microsoft.com/sharepoint/v3" xmlns:ns2="ef7bba36-b273-4303-962d-9547465cf578" xmlns:ns3="81937f3b-f539-4eb6-bdba-7123a96ecf21" targetNamespace="http://schemas.microsoft.com/office/2006/metadata/properties" ma:root="true" ma:fieldsID="b09e5f803bf4e3fe4152757ad30192b1" ns1:_="" ns2:_="" ns3:_="">
    <xsd:import namespace="http://schemas.microsoft.com/sharepoint/v3"/>
    <xsd:import namespace="ef7bba36-b273-4303-962d-9547465cf578"/>
    <xsd:import namespace="81937f3b-f539-4eb6-bdba-7123a96ecf2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7bba36-b273-4303-962d-9547465cf5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937f3b-f539-4eb6-bdba-7123a96ecf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FD4950-7D86-4DD7-A917-B81784EB8765}">
  <ds:schemaRefs>
    <ds:schemaRef ds:uri="http://schemas.microsoft.com/sharepoint/v3/contenttype/forms"/>
  </ds:schemaRefs>
</ds:datastoreItem>
</file>

<file path=customXml/itemProps2.xml><?xml version="1.0" encoding="utf-8"?>
<ds:datastoreItem xmlns:ds="http://schemas.openxmlformats.org/officeDocument/2006/customXml" ds:itemID="{B9BCB41B-C98C-49F5-8759-104D3DE89135}">
  <ds:schemaRefs>
    <ds:schemaRef ds:uri="81937f3b-f539-4eb6-bdba-7123a96ecf21"/>
    <ds:schemaRef ds:uri="ef7bba36-b273-4303-962d-9547465cf5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AEA144-F631-42C1-8911-CEFBF1D6D867}">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 ds:uri="81937f3b-f539-4eb6-bdba-7123a96ecf21"/>
    <ds:schemaRef ds:uri="ef7bba36-b273-4303-962d-9547465cf578"/>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Template_ervnordic_SE_2019</Template>
  <TotalTime>5764</TotalTime>
  <Words>792</Words>
  <Application>Microsoft Office PowerPoint</Application>
  <PresentationFormat>Widescreen</PresentationFormat>
  <Paragraphs>70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Verdana</vt:lpstr>
      <vt:lpstr>Wingdings</vt:lpstr>
      <vt:lpstr>Office-tema</vt:lpstr>
      <vt:lpstr>Rejseforsikring</vt:lpstr>
      <vt:lpstr>Rejseforsikring - hvorfor er det vigtigt?</vt:lpstr>
      <vt:lpstr>Euro Center – Nordic approach with a global reach</vt:lpstr>
      <vt:lpstr>Forhåndstilsagn – Tryghed før afrejse</vt:lpstr>
      <vt:lpstr>Videodoktor - hurtig adgang til dansk lægehjælp under jeres ophold</vt:lpstr>
      <vt:lpstr>Kom godt igang med Videodoktor – sådan gør du!</vt:lpstr>
      <vt:lpstr>Husk - hvis du får brug for Europæiske ERV alarmcentral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Ekerö 190917</dc:title>
  <dc:creator>Andreas Sandin</dc:creator>
  <cp:lastModifiedBy>Charlotte Cady (CHC)</cp:lastModifiedBy>
  <cp:revision>185</cp:revision>
  <cp:lastPrinted>2019-07-02T07:46:30Z</cp:lastPrinted>
  <dcterms:created xsi:type="dcterms:W3CDTF">2019-09-16T11:42:42Z</dcterms:created>
  <dcterms:modified xsi:type="dcterms:W3CDTF">2023-06-29T13:46:11Z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0x01010013625270D09755469AE375FB87A9B536</vt:lpwstr>
  </property>
</Properties>
</file>