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4"/>
    <p:sldMasterId id="2147483664" r:id="rId5"/>
    <p:sldMasterId id="2147483688" r:id="rId6"/>
  </p:sldMasterIdLst>
  <p:notesMasterIdLst>
    <p:notesMasterId r:id="rId12"/>
  </p:notesMasterIdLst>
  <p:handoutMasterIdLst>
    <p:handoutMasterId r:id="rId13"/>
  </p:handoutMasterIdLst>
  <p:sldIdLst>
    <p:sldId id="361" r:id="rId7"/>
    <p:sldId id="362" r:id="rId8"/>
    <p:sldId id="338" r:id="rId9"/>
    <p:sldId id="363" r:id="rId10"/>
    <p:sldId id="364" r:id="rId11"/>
  </p:sldIdLst>
  <p:sldSz cx="9144000" cy="6858000" type="screen4x3"/>
  <p:notesSz cx="6889750" cy="100218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606"/>
    <a:srgbClr val="005DAA"/>
    <a:srgbClr val="01B4E7"/>
    <a:srgbClr val="FF7600"/>
    <a:srgbClr val="D91B5C"/>
    <a:srgbClr val="872175"/>
    <a:srgbClr val="009999"/>
    <a:srgbClr val="00AEEF"/>
    <a:srgbClr val="BCBDC0"/>
    <a:srgbClr val="E6E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7" autoAdjust="0"/>
    <p:restoredTop sz="99761" autoAdjust="0"/>
  </p:normalViewPr>
  <p:slideViewPr>
    <p:cSldViewPr>
      <p:cViewPr>
        <p:scale>
          <a:sx n="80" d="100"/>
          <a:sy n="80" d="100"/>
        </p:scale>
        <p:origin x="546" y="-36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784" y="16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36" d="100"/>
          <a:sy n="136" d="100"/>
        </p:scale>
        <p:origin x="-3592" y="-104"/>
      </p:cViewPr>
      <p:guideLst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6182" cy="50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568" y="0"/>
            <a:ext cx="2986182" cy="50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20452"/>
            <a:ext cx="2986182" cy="501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568" y="9520452"/>
            <a:ext cx="2986182" cy="501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5E2A8F52-5D5E-F348-8971-795E9819BC5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1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6182" cy="50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568" y="0"/>
            <a:ext cx="2986182" cy="50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0150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946" y="4761082"/>
            <a:ext cx="5051859" cy="4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20452"/>
            <a:ext cx="2986182" cy="501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568" y="9520452"/>
            <a:ext cx="2986182" cy="501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A921F9F1-0516-7249-8BD1-DDD6B224F66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40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BE13C1B3-30A5-2D4F-89A2-C88D12DA315A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197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21F9F1-0516-7249-8BD1-DDD6B224F66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5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21F9F1-0516-7249-8BD1-DDD6B224F66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99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21F9F1-0516-7249-8BD1-DDD6B224F66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21F9F1-0516-7249-8BD1-DDD6B224F66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02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918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394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864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866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570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10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82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2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955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2215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895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93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03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014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78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1038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817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"/>
            <a:ext cx="9144000" cy="6857998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65126"/>
            <a:ext cx="1371600" cy="514350"/>
          </a:xfrm>
          <a:prstGeom prst="rect">
            <a:avLst/>
          </a:prstGeom>
        </p:spPr>
      </p:pic>
      <p:pic>
        <p:nvPicPr>
          <p:cNvPr id="5" name="Picture 4" descr="wh-rev.eps"/>
          <p:cNvPicPr>
            <a:picLocks noChangeAspect="1"/>
          </p:cNvPicPr>
          <p:nvPr/>
        </p:nvPicPr>
        <p:blipFill>
          <a:blip r:embed="rId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52400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4" r:id="rId2"/>
    <p:sldLayoutId id="2147483715" r:id="rId3"/>
    <p:sldLayoutId id="2147483716" r:id="rId4"/>
    <p:sldLayoutId id="2147483717" r:id="rId5"/>
    <p:sldLayoutId id="2147483713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6600" y="6477000"/>
            <a:ext cx="16002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 smtClean="0">
                <a:solidFill>
                  <a:srgbClr val="BCBDC0"/>
                </a:solidFill>
                <a:latin typeface="Arial Narrow"/>
                <a:cs typeface="Arial Narrow"/>
              </a:rPr>
              <a:t>TITLE  |  </a:t>
            </a:r>
            <a:fld id="{CF1A8821-C998-834A-B51E-54D54792926D}" type="slidenum">
              <a:rPr kumimoji="0" lang="en-US" sz="900" b="0" i="0" u="none" strike="noStrike" kern="1200" cap="none" spc="300" normalizeH="0" baseline="0" noProof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pPr algn="r"/>
              <a:t>‹nr.›</a:t>
            </a:fld>
            <a:r>
              <a:rPr kumimoji="0" lang="en-US" sz="900" b="0" i="0" u="none" strike="noStrike" kern="1200" cap="none" spc="300" normalizeH="0" baseline="0" noProof="0" dirty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t>  </a:t>
            </a:r>
            <a:endParaRPr lang="en-US" sz="900" dirty="0">
              <a:solidFill>
                <a:srgbClr val="958D85"/>
              </a:solidFill>
              <a:latin typeface="Arial Narrow"/>
              <a:cs typeface="Arial Narrow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20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702" r:id="rId2"/>
    <p:sldLayoutId id="2147483705" r:id="rId3"/>
    <p:sldLayoutId id="2147483703" r:id="rId4"/>
    <p:sldLayoutId id="2147483718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62" r:id="rId14"/>
    <p:sldLayoutId id="2147483663" r:id="rId1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62800" y="6477000"/>
            <a:ext cx="1524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 smtClean="0">
                <a:solidFill>
                  <a:srgbClr val="BCBDC0"/>
                </a:solidFill>
                <a:latin typeface="Arial Narrow"/>
                <a:cs typeface="Arial Narrow"/>
              </a:rPr>
              <a:t>TITLE |  </a:t>
            </a:r>
            <a:fld id="{CF1A8821-C998-834A-B51E-54D54792926D}" type="slidenum">
              <a:rPr kumimoji="0" lang="en-US" sz="900" b="0" i="0" u="none" strike="noStrike" kern="1200" cap="none" spc="300" normalizeH="0" baseline="0" noProof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pPr algn="r"/>
              <a:t>‹nr.›</a:t>
            </a:fld>
            <a:r>
              <a:rPr kumimoji="0" lang="en-US" sz="900" b="0" i="0" u="none" strike="noStrike" kern="1200" cap="none" spc="300" normalizeH="0" baseline="0" noProof="0" dirty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t>  </a:t>
            </a:r>
            <a:endParaRPr lang="en-US" sz="900" dirty="0">
              <a:solidFill>
                <a:srgbClr val="958D85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8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07" r:id="rId2"/>
    <p:sldLayoutId id="2147483710" r:id="rId3"/>
    <p:sldLayoutId id="2147483708" r:id="rId4"/>
    <p:sldLayoutId id="2147483719" r:id="rId5"/>
    <p:sldLayoutId id="2147483709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-rev.eps"/>
          <p:cNvPicPr preferRelativeResize="0"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34200" y="463244"/>
            <a:ext cx="4876800" cy="48737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381000" y="3429000"/>
            <a:ext cx="9753600" cy="99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0"/>
          <p:cNvSpPr txBox="1">
            <a:spLocks noChangeArrowheads="1"/>
          </p:cNvSpPr>
          <p:nvPr/>
        </p:nvSpPr>
        <p:spPr>
          <a:xfrm>
            <a:off x="607368" y="3573016"/>
            <a:ext cx="7776864" cy="2304256"/>
          </a:xfrm>
          <a:prstGeom prst="rect">
            <a:avLst/>
          </a:prstGeom>
          <a:noFill/>
          <a:effectLst/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en-US" sz="4400" dirty="0" err="1" smtClean="0">
                <a:solidFill>
                  <a:schemeClr val="bg1"/>
                </a:solidFill>
                <a:latin typeface="Arial Narrow Bold"/>
                <a:ea typeface="ヒラギノ角ゴ Pro W3" charset="0"/>
                <a:cs typeface="Arial Narrow Bold"/>
              </a:rPr>
              <a:t>Portræt</a:t>
            </a:r>
            <a:r>
              <a:rPr lang="en-US" sz="4400" dirty="0" smtClean="0">
                <a:solidFill>
                  <a:schemeClr val="bg1"/>
                </a:solidFill>
                <a:latin typeface="Arial Narrow Bold"/>
                <a:ea typeface="ヒラギノ角ゴ Pro W3" charset="0"/>
                <a:cs typeface="Arial Narrow Bold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Arial Narrow Bold"/>
                <a:ea typeface="ヒラギノ角ゴ Pro W3" charset="0"/>
                <a:cs typeface="Arial Narrow Bold"/>
              </a:rPr>
              <a:t>af</a:t>
            </a:r>
            <a:r>
              <a:rPr lang="en-US" sz="4400" dirty="0" smtClean="0">
                <a:solidFill>
                  <a:schemeClr val="bg1"/>
                </a:solidFill>
                <a:latin typeface="Arial Narrow Bold"/>
                <a:ea typeface="ヒラギノ角ゴ Pro W3" charset="0"/>
                <a:cs typeface="Arial Narrow Bold"/>
              </a:rPr>
              <a:t> NØRK</a:t>
            </a:r>
            <a:endParaRPr lang="en-US" sz="2000" dirty="0" smtClean="0">
              <a:solidFill>
                <a:srgbClr val="01B4E7"/>
              </a:solidFill>
              <a:latin typeface="Georgia"/>
              <a:ea typeface="ヒラギノ角ゴ Pro W3" charset="0"/>
              <a:cs typeface="Georgia"/>
            </a:endParaRPr>
          </a:p>
          <a:p>
            <a:pPr marL="0" indent="0">
              <a:spcBef>
                <a:spcPct val="0"/>
              </a:spcBef>
              <a:spcAft>
                <a:spcPts val="0"/>
              </a:spcAft>
              <a:buFontTx/>
              <a:buNone/>
            </a:pPr>
            <a:endParaRPr lang="en-US" sz="2000" dirty="0" smtClean="0">
              <a:solidFill>
                <a:srgbClr val="01B4E7"/>
              </a:solidFill>
              <a:latin typeface="Georgia"/>
              <a:ea typeface="ヒラギノ角ゴ Pro W3" charset="0"/>
              <a:cs typeface="Georgia"/>
            </a:endParaRPr>
          </a:p>
          <a:p>
            <a:pPr marL="0" indent="0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sz="2800" dirty="0" err="1" smtClean="0">
                <a:solidFill>
                  <a:srgbClr val="01B4E7"/>
                </a:solidFill>
                <a:latin typeface="Georgia"/>
                <a:ea typeface="ヒラギノ角ゴ Pro W3" charset="0"/>
                <a:cs typeface="Georgia"/>
              </a:rPr>
              <a:t>Klubmøde</a:t>
            </a:r>
            <a:r>
              <a:rPr lang="en-US" sz="2800" dirty="0" smtClean="0">
                <a:solidFill>
                  <a:srgbClr val="01B4E7"/>
                </a:solidFill>
                <a:latin typeface="Georgia"/>
                <a:ea typeface="ヒラギノ角ゴ Pro W3" charset="0"/>
                <a:cs typeface="Georgia"/>
              </a:rPr>
              <a:t> med </a:t>
            </a:r>
            <a:r>
              <a:rPr lang="en-US" sz="2800" dirty="0" err="1" smtClean="0">
                <a:solidFill>
                  <a:srgbClr val="01B4E7"/>
                </a:solidFill>
                <a:latin typeface="Georgia"/>
                <a:ea typeface="ヒラギノ角ゴ Pro W3" charset="0"/>
                <a:cs typeface="Georgia"/>
              </a:rPr>
              <a:t>fokus</a:t>
            </a:r>
            <a:r>
              <a:rPr lang="en-US" sz="2800" dirty="0" smtClean="0">
                <a:solidFill>
                  <a:srgbClr val="01B4E7"/>
                </a:solidFill>
                <a:latin typeface="Georgia"/>
                <a:ea typeface="ヒラギノ角ゴ Pro W3" charset="0"/>
                <a:cs typeface="Georgia"/>
              </a:rPr>
              <a:t> </a:t>
            </a:r>
            <a:r>
              <a:rPr lang="en-US" sz="2800" dirty="0" err="1" smtClean="0">
                <a:solidFill>
                  <a:srgbClr val="01B4E7"/>
                </a:solidFill>
                <a:latin typeface="Georgia"/>
                <a:ea typeface="ヒラギノ角ゴ Pro W3" charset="0"/>
                <a:cs typeface="Georgia"/>
              </a:rPr>
              <a:t>på</a:t>
            </a:r>
            <a:r>
              <a:rPr lang="en-US" sz="2800" dirty="0" smtClean="0">
                <a:solidFill>
                  <a:srgbClr val="01B4E7"/>
                </a:solidFill>
                <a:latin typeface="Georgia"/>
                <a:ea typeface="ヒラギノ角ゴ Pro W3" charset="0"/>
                <a:cs typeface="Georgia"/>
              </a:rPr>
              <a:t> </a:t>
            </a:r>
            <a:r>
              <a:rPr lang="en-US" sz="2800" dirty="0" err="1" smtClean="0">
                <a:solidFill>
                  <a:srgbClr val="01B4E7"/>
                </a:solidFill>
                <a:latin typeface="Georgia"/>
                <a:ea typeface="ヒラギノ角ゴ Pro W3" charset="0"/>
                <a:cs typeface="Georgia"/>
              </a:rPr>
              <a:t>os</a:t>
            </a:r>
            <a:r>
              <a:rPr lang="en-US" sz="2800" dirty="0" smtClean="0">
                <a:solidFill>
                  <a:srgbClr val="01B4E7"/>
                </a:solidFill>
                <a:latin typeface="Georgia"/>
                <a:ea typeface="ヒラギノ角ゴ Pro W3" charset="0"/>
                <a:cs typeface="Georgia"/>
              </a:rPr>
              <a:t> </a:t>
            </a:r>
            <a:r>
              <a:rPr lang="en-US" sz="2800" dirty="0" err="1" smtClean="0">
                <a:solidFill>
                  <a:srgbClr val="01B4E7"/>
                </a:solidFill>
                <a:latin typeface="Georgia"/>
                <a:ea typeface="ヒラギノ角ゴ Pro W3" charset="0"/>
                <a:cs typeface="Georgia"/>
              </a:rPr>
              <a:t>selv</a:t>
            </a:r>
            <a:r>
              <a:rPr lang="en-US" sz="2800" dirty="0" smtClean="0">
                <a:solidFill>
                  <a:srgbClr val="01B4E7"/>
                </a:solidFill>
                <a:latin typeface="Georgia"/>
                <a:ea typeface="ヒラギノ角ゴ Pro W3" charset="0"/>
                <a:cs typeface="Georgia"/>
              </a:rPr>
              <a:t> </a:t>
            </a:r>
            <a:r>
              <a:rPr lang="en-US" sz="2800" dirty="0" err="1" smtClean="0">
                <a:solidFill>
                  <a:srgbClr val="01B4E7"/>
                </a:solidFill>
                <a:latin typeface="Georgia"/>
                <a:ea typeface="ヒラギノ角ゴ Pro W3" charset="0"/>
                <a:cs typeface="Georgia"/>
              </a:rPr>
              <a:t>og</a:t>
            </a:r>
            <a:r>
              <a:rPr lang="en-US" sz="2800" dirty="0" smtClean="0">
                <a:solidFill>
                  <a:srgbClr val="01B4E7"/>
                </a:solidFill>
                <a:latin typeface="Georgia"/>
                <a:ea typeface="ヒラギノ角ゴ Pro W3" charset="0"/>
                <a:cs typeface="Georgia"/>
              </a:rPr>
              <a:t> </a:t>
            </a:r>
            <a:r>
              <a:rPr lang="en-US" sz="2800" dirty="0" err="1" smtClean="0">
                <a:solidFill>
                  <a:srgbClr val="01B4E7"/>
                </a:solidFill>
                <a:latin typeface="Georgia"/>
                <a:ea typeface="ヒラギノ角ゴ Pro W3" charset="0"/>
                <a:cs typeface="Georgia"/>
              </a:rPr>
              <a:t>hvad</a:t>
            </a:r>
            <a:r>
              <a:rPr lang="en-US" sz="2800" dirty="0" smtClean="0">
                <a:solidFill>
                  <a:srgbClr val="01B4E7"/>
                </a:solidFill>
                <a:latin typeface="Georgia"/>
                <a:ea typeface="ヒラギノ角ゴ Pro W3" charset="0"/>
                <a:cs typeface="Georgia"/>
              </a:rPr>
              <a:t> vi </a:t>
            </a:r>
            <a:r>
              <a:rPr lang="en-US" sz="2800" dirty="0" err="1" smtClean="0">
                <a:solidFill>
                  <a:srgbClr val="01B4E7"/>
                </a:solidFill>
                <a:latin typeface="Georgia"/>
                <a:ea typeface="ヒラギノ角ゴ Pro W3" charset="0"/>
                <a:cs typeface="Georgia"/>
              </a:rPr>
              <a:t>vil</a:t>
            </a:r>
            <a:endParaRPr lang="en-US" sz="2000" dirty="0" smtClean="0">
              <a:solidFill>
                <a:srgbClr val="01B4E7"/>
              </a:solidFill>
              <a:latin typeface="Georgia"/>
              <a:ea typeface="ヒラギノ角ゴ Pro W3" charset="0"/>
              <a:cs typeface="Georgia"/>
            </a:endParaRPr>
          </a:p>
          <a:p>
            <a:pPr marL="0" indent="0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sz="2000" dirty="0" smtClean="0">
                <a:solidFill>
                  <a:srgbClr val="01B4E7"/>
                </a:solidFill>
                <a:latin typeface="Georgia"/>
                <a:ea typeface="ヒラギノ角ゴ Pro W3" charset="0"/>
                <a:cs typeface="Georgia"/>
              </a:rPr>
              <a:t>25. </a:t>
            </a:r>
            <a:r>
              <a:rPr lang="en-US" sz="2000" dirty="0" err="1" smtClean="0">
                <a:solidFill>
                  <a:srgbClr val="01B4E7"/>
                </a:solidFill>
                <a:latin typeface="Georgia"/>
                <a:ea typeface="ヒラギノ角ゴ Pro W3" charset="0"/>
                <a:cs typeface="Georgia"/>
              </a:rPr>
              <a:t>Januar</a:t>
            </a:r>
            <a:r>
              <a:rPr lang="en-US" sz="2000" dirty="0" smtClean="0">
                <a:solidFill>
                  <a:srgbClr val="01B4E7"/>
                </a:solidFill>
                <a:latin typeface="Georgia"/>
                <a:ea typeface="ヒラギノ角ゴ Pro W3" charset="0"/>
                <a:cs typeface="Georgia"/>
              </a:rPr>
              <a:t> 2017</a:t>
            </a:r>
            <a:endParaRPr lang="en-US" sz="2000" dirty="0">
              <a:solidFill>
                <a:srgbClr val="01B4E7"/>
              </a:solidFill>
              <a:latin typeface="Georgia"/>
              <a:ea typeface="ヒラギノ角ゴ Pro W3" charset="0"/>
              <a:cs typeface="Georgia"/>
            </a:endParaRPr>
          </a:p>
        </p:txBody>
      </p:sp>
      <p:pic>
        <p:nvPicPr>
          <p:cNvPr id="5" name="Billede 4" descr="http://www.rotary.dk/Uploads/KlubLogo/10270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95" r="13365"/>
          <a:stretch/>
        </p:blipFill>
        <p:spPr bwMode="auto">
          <a:xfrm>
            <a:off x="1157169" y="757743"/>
            <a:ext cx="1584176" cy="21285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866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6096000" cy="487362"/>
          </a:xfrm>
        </p:spPr>
        <p:txBody>
          <a:bodyPr/>
          <a:lstStyle/>
          <a:p>
            <a:r>
              <a:rPr lang="en-US" sz="2800" dirty="0" err="1" smtClean="0"/>
              <a:t>Indhold</a:t>
            </a:r>
            <a:endParaRPr lang="en-US" sz="280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473043" y="1484784"/>
            <a:ext cx="757118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8138" lvl="1" indent="-222250">
              <a:lnSpc>
                <a:spcPct val="200000"/>
              </a:lnSpc>
              <a:buClr>
                <a:schemeClr val="accent1"/>
              </a:buClr>
              <a:buSzPct val="120000"/>
              <a:buFont typeface="Wingdings" charset="2"/>
              <a:buChar char="§"/>
            </a:pPr>
            <a:r>
              <a:rPr lang="en-US" sz="2400" dirty="0" err="1" smtClean="0">
                <a:solidFill>
                  <a:srgbClr val="060606"/>
                </a:solidFill>
                <a:latin typeface="Georgia"/>
                <a:cs typeface="Georgia"/>
              </a:rPr>
              <a:t>Tendenser</a:t>
            </a:r>
            <a:r>
              <a:rPr lang="en-US" sz="2400" dirty="0" smtClean="0">
                <a:solidFill>
                  <a:srgbClr val="060606"/>
                </a:solidFill>
                <a:latin typeface="Georgia"/>
                <a:cs typeface="Georgia"/>
              </a:rPr>
              <a:t> </a:t>
            </a:r>
            <a:r>
              <a:rPr lang="en-US" sz="2400" dirty="0" err="1" smtClean="0">
                <a:solidFill>
                  <a:srgbClr val="060606"/>
                </a:solidFill>
                <a:latin typeface="Georgia"/>
                <a:cs typeface="Georgia"/>
              </a:rPr>
              <a:t>fra</a:t>
            </a:r>
            <a:r>
              <a:rPr lang="en-US" sz="2400" dirty="0" smtClean="0">
                <a:solidFill>
                  <a:srgbClr val="060606"/>
                </a:solidFill>
                <a:latin typeface="Georgia"/>
                <a:cs typeface="Georgia"/>
              </a:rPr>
              <a:t> </a:t>
            </a:r>
            <a:r>
              <a:rPr lang="en-US" sz="2400" dirty="0" err="1" smtClean="0">
                <a:solidFill>
                  <a:srgbClr val="060606"/>
                </a:solidFill>
                <a:latin typeface="Georgia"/>
                <a:cs typeface="Georgia"/>
              </a:rPr>
              <a:t>medlemsundersøgelsen</a:t>
            </a:r>
            <a:r>
              <a:rPr lang="en-US" sz="2400" dirty="0" smtClean="0">
                <a:solidFill>
                  <a:srgbClr val="060606"/>
                </a:solidFill>
                <a:latin typeface="Georgia"/>
                <a:cs typeface="Georgia"/>
              </a:rPr>
              <a:t> (Nanna)</a:t>
            </a:r>
          </a:p>
          <a:p>
            <a:pPr marL="338138" lvl="1" indent="-222250">
              <a:lnSpc>
                <a:spcPct val="200000"/>
              </a:lnSpc>
              <a:buClr>
                <a:schemeClr val="accent1"/>
              </a:buClr>
              <a:buSzPct val="120000"/>
              <a:buFont typeface="Wingdings" charset="2"/>
              <a:buChar char="§"/>
            </a:pPr>
            <a:r>
              <a:rPr lang="en-US" sz="2400" dirty="0" err="1" smtClean="0">
                <a:solidFill>
                  <a:srgbClr val="060606"/>
                </a:solidFill>
                <a:latin typeface="Georgia"/>
                <a:cs typeface="Georgia"/>
              </a:rPr>
              <a:t>K</a:t>
            </a:r>
            <a:r>
              <a:rPr lang="en-US" sz="2400" dirty="0" err="1" smtClean="0">
                <a:solidFill>
                  <a:srgbClr val="060606"/>
                </a:solidFill>
                <a:latin typeface="Georgia"/>
                <a:cs typeface="Georgia"/>
              </a:rPr>
              <a:t>lubmøder</a:t>
            </a:r>
            <a:r>
              <a:rPr lang="en-US" sz="2400" dirty="0" smtClean="0">
                <a:solidFill>
                  <a:srgbClr val="060606"/>
                </a:solidFill>
                <a:latin typeface="Georgia"/>
                <a:cs typeface="Georgia"/>
              </a:rPr>
              <a:t> – </a:t>
            </a:r>
            <a:r>
              <a:rPr lang="en-US" sz="2400" dirty="0" err="1" smtClean="0">
                <a:solidFill>
                  <a:srgbClr val="060606"/>
                </a:solidFill>
                <a:latin typeface="Georgia"/>
                <a:cs typeface="Georgia"/>
              </a:rPr>
              <a:t>aktiviteter</a:t>
            </a:r>
            <a:r>
              <a:rPr lang="en-US" sz="2400" dirty="0" smtClean="0">
                <a:solidFill>
                  <a:srgbClr val="060606"/>
                </a:solidFill>
                <a:latin typeface="Georgia"/>
                <a:cs typeface="Georgia"/>
              </a:rPr>
              <a:t> – </a:t>
            </a:r>
            <a:r>
              <a:rPr lang="en-US" sz="2400" dirty="0" err="1" smtClean="0">
                <a:solidFill>
                  <a:srgbClr val="060606"/>
                </a:solidFill>
                <a:latin typeface="Georgia"/>
                <a:cs typeface="Georgia"/>
              </a:rPr>
              <a:t>netværk</a:t>
            </a:r>
            <a:r>
              <a:rPr lang="en-US" sz="2400" dirty="0" smtClean="0">
                <a:solidFill>
                  <a:srgbClr val="060606"/>
                </a:solidFill>
                <a:latin typeface="Georgia"/>
                <a:cs typeface="Georgia"/>
              </a:rPr>
              <a:t> (Peter)</a:t>
            </a:r>
          </a:p>
          <a:p>
            <a:pPr marL="338138" lvl="1" indent="-222250">
              <a:lnSpc>
                <a:spcPct val="200000"/>
              </a:lnSpc>
              <a:buClr>
                <a:schemeClr val="accent1"/>
              </a:buClr>
              <a:buSzPct val="120000"/>
              <a:buFont typeface="Wingdings" charset="2"/>
              <a:buChar char="§"/>
            </a:pPr>
            <a:r>
              <a:rPr lang="en-US" sz="2400" dirty="0" err="1" smtClean="0">
                <a:solidFill>
                  <a:srgbClr val="060606"/>
                </a:solidFill>
                <a:latin typeface="Georgia"/>
                <a:cs typeface="Georgia"/>
              </a:rPr>
              <a:t>Projekter</a:t>
            </a:r>
            <a:r>
              <a:rPr lang="en-US" sz="2400" dirty="0" smtClean="0">
                <a:solidFill>
                  <a:srgbClr val="060606"/>
                </a:solidFill>
                <a:latin typeface="Georgia"/>
                <a:cs typeface="Georgia"/>
              </a:rPr>
              <a:t> – </a:t>
            </a:r>
            <a:r>
              <a:rPr lang="en-US" sz="2400" dirty="0" err="1" smtClean="0">
                <a:solidFill>
                  <a:srgbClr val="060606"/>
                </a:solidFill>
                <a:latin typeface="Georgia"/>
                <a:cs typeface="Georgia"/>
              </a:rPr>
              <a:t>ungdomsudveksling</a:t>
            </a:r>
            <a:r>
              <a:rPr lang="en-US" sz="2400" dirty="0" smtClean="0">
                <a:solidFill>
                  <a:srgbClr val="060606"/>
                </a:solidFill>
                <a:latin typeface="Georgia"/>
                <a:cs typeface="Georgia"/>
              </a:rPr>
              <a:t> (Nanna)</a:t>
            </a:r>
          </a:p>
          <a:p>
            <a:pPr marL="338138" lvl="1" indent="-222250">
              <a:lnSpc>
                <a:spcPct val="200000"/>
              </a:lnSpc>
              <a:buClr>
                <a:schemeClr val="accent1"/>
              </a:buClr>
              <a:buSzPct val="120000"/>
              <a:buFont typeface="Wingdings" charset="2"/>
              <a:buChar char="§"/>
            </a:pPr>
            <a:r>
              <a:rPr lang="en-US" sz="2400" dirty="0" err="1" smtClean="0">
                <a:solidFill>
                  <a:srgbClr val="060606"/>
                </a:solidFill>
                <a:latin typeface="Georgia"/>
                <a:cs typeface="Georgia"/>
              </a:rPr>
              <a:t>Afrunding</a:t>
            </a:r>
            <a:r>
              <a:rPr lang="en-US" sz="2400" dirty="0" smtClean="0">
                <a:solidFill>
                  <a:srgbClr val="060606"/>
                </a:solidFill>
                <a:latin typeface="Georgia"/>
                <a:cs typeface="Georgia"/>
              </a:rPr>
              <a:t> </a:t>
            </a:r>
            <a:r>
              <a:rPr lang="en-US" sz="2400" dirty="0" err="1" smtClean="0">
                <a:solidFill>
                  <a:srgbClr val="060606"/>
                </a:solidFill>
                <a:latin typeface="Georgia"/>
                <a:cs typeface="Georgia"/>
              </a:rPr>
              <a:t>og</a:t>
            </a:r>
            <a:r>
              <a:rPr lang="en-US" sz="2400" dirty="0" smtClean="0">
                <a:solidFill>
                  <a:srgbClr val="060606"/>
                </a:solidFill>
                <a:latin typeface="Georgia"/>
                <a:cs typeface="Georgia"/>
              </a:rPr>
              <a:t> </a:t>
            </a:r>
            <a:r>
              <a:rPr lang="en-US" sz="2400" dirty="0" err="1" smtClean="0">
                <a:solidFill>
                  <a:srgbClr val="060606"/>
                </a:solidFill>
                <a:latin typeface="Georgia"/>
                <a:cs typeface="Georgia"/>
              </a:rPr>
              <a:t>meddelelser</a:t>
            </a:r>
            <a:r>
              <a:rPr lang="en-US" sz="2400" dirty="0" smtClean="0">
                <a:solidFill>
                  <a:srgbClr val="060606"/>
                </a:solidFill>
                <a:latin typeface="Georgia"/>
                <a:cs typeface="Georgia"/>
              </a:rPr>
              <a:t> (Nanna)</a:t>
            </a:r>
          </a:p>
          <a:p>
            <a:pPr marL="115888" lvl="1" indent="0" algn="ctr">
              <a:lnSpc>
                <a:spcPct val="200000"/>
              </a:lnSpc>
              <a:buClr>
                <a:schemeClr val="accent1"/>
              </a:buClr>
              <a:buSzPct val="120000"/>
              <a:buNone/>
            </a:pPr>
            <a:r>
              <a:rPr lang="en-US" sz="2400" i="1" dirty="0" err="1" smtClean="0">
                <a:solidFill>
                  <a:srgbClr val="01B4E7"/>
                </a:solidFill>
                <a:latin typeface="Georgia"/>
                <a:cs typeface="Georgia"/>
              </a:rPr>
              <a:t>korte</a:t>
            </a:r>
            <a:r>
              <a:rPr lang="en-US" sz="2400" i="1" dirty="0" smtClean="0">
                <a:solidFill>
                  <a:srgbClr val="01B4E7"/>
                </a:solidFill>
                <a:latin typeface="Georgia"/>
                <a:cs typeface="Georgia"/>
              </a:rPr>
              <a:t> </a:t>
            </a:r>
            <a:r>
              <a:rPr lang="en-US" sz="2400" i="1" dirty="0" err="1" smtClean="0">
                <a:solidFill>
                  <a:srgbClr val="01B4E7"/>
                </a:solidFill>
                <a:latin typeface="Georgia"/>
                <a:cs typeface="Georgia"/>
              </a:rPr>
              <a:t>oplæg</a:t>
            </a:r>
            <a:r>
              <a:rPr lang="en-US" sz="2400" i="1" dirty="0" smtClean="0">
                <a:solidFill>
                  <a:srgbClr val="01B4E7"/>
                </a:solidFill>
                <a:latin typeface="Georgia"/>
                <a:cs typeface="Georgia"/>
              </a:rPr>
              <a:t> – </a:t>
            </a:r>
            <a:r>
              <a:rPr lang="en-US" sz="2400" i="1" dirty="0" err="1" smtClean="0">
                <a:solidFill>
                  <a:srgbClr val="01B4E7"/>
                </a:solidFill>
                <a:latin typeface="Georgia"/>
                <a:cs typeface="Georgia"/>
              </a:rPr>
              <a:t>plenumdiskussion</a:t>
            </a:r>
            <a:r>
              <a:rPr lang="en-US" sz="2400" i="1" dirty="0" smtClean="0">
                <a:solidFill>
                  <a:srgbClr val="01B4E7"/>
                </a:solidFill>
                <a:latin typeface="Georgia"/>
                <a:cs typeface="Georgia"/>
              </a:rPr>
              <a:t> - </a:t>
            </a:r>
            <a:r>
              <a:rPr lang="en-US" sz="2400" i="1" dirty="0" err="1" smtClean="0">
                <a:solidFill>
                  <a:srgbClr val="01B4E7"/>
                </a:solidFill>
                <a:latin typeface="Georgia"/>
                <a:cs typeface="Georgia"/>
              </a:rPr>
              <a:t>stikord</a:t>
            </a:r>
            <a:endParaRPr lang="en-US" sz="2400" i="1" dirty="0" smtClean="0">
              <a:solidFill>
                <a:srgbClr val="01B4E7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320880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NØRK nu –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fremover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08221"/>
              </p:ext>
            </p:extLst>
          </p:nvPr>
        </p:nvGraphicFramePr>
        <p:xfrm>
          <a:off x="381000" y="1556792"/>
          <a:ext cx="864096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608512"/>
              </a:tblGrid>
              <a:tr h="2376264">
                <a:tc>
                  <a:txBody>
                    <a:bodyPr/>
                    <a:lstStyle/>
                    <a:p>
                      <a:r>
                        <a:rPr lang="da-DK" sz="2400" dirty="0" smtClean="0">
                          <a:solidFill>
                            <a:srgbClr val="01B4E7"/>
                          </a:solidFill>
                          <a:latin typeface="Georgia" panose="02040502050405020303" pitchFamily="18" charset="0"/>
                        </a:rPr>
                        <a:t>Hvad er Rotary (NØRK) for dig?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a-DK" dirty="0" smtClean="0">
                        <a:solidFill>
                          <a:srgbClr val="060606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a-DK" dirty="0" smtClean="0">
                        <a:solidFill>
                          <a:srgbClr val="060606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a-DK" sz="2000" b="0" dirty="0" smtClean="0">
                          <a:solidFill>
                            <a:srgbClr val="060606"/>
                          </a:solidFill>
                          <a:latin typeface="Georgia" panose="02040502050405020303" pitchFamily="18" charset="0"/>
                        </a:rPr>
                        <a:t>41 %     Erhvervsnetværk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a-DK" sz="2000" b="0" dirty="0" smtClean="0">
                          <a:solidFill>
                            <a:srgbClr val="060606"/>
                          </a:solidFill>
                          <a:latin typeface="Georgia" panose="02040502050405020303" pitchFamily="18" charset="0"/>
                        </a:rPr>
                        <a:t>22 %     Humanitær organisation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a-DK" sz="2000" b="0" dirty="0" smtClean="0">
                          <a:solidFill>
                            <a:srgbClr val="060606"/>
                          </a:solidFill>
                          <a:latin typeface="Georgia" panose="02040502050405020303" pitchFamily="18" charset="0"/>
                        </a:rPr>
                        <a:t>11 %     Social kaffeklub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a-DK" sz="2000" b="0" dirty="0" smtClean="0">
                          <a:solidFill>
                            <a:srgbClr val="060606"/>
                          </a:solidFill>
                          <a:latin typeface="Georgia" panose="02040502050405020303" pitchFamily="18" charset="0"/>
                        </a:rPr>
                        <a:t>27 %     Andet/en blanding*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a-DK" dirty="0">
                        <a:solidFill>
                          <a:srgbClr val="060606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 smtClean="0">
                          <a:solidFill>
                            <a:srgbClr val="01B4E7"/>
                          </a:solidFill>
                          <a:latin typeface="Georgia" panose="02040502050405020303" pitchFamily="18" charset="0"/>
                        </a:rPr>
                        <a:t>Hvad ønsker du at Rotary (NØRK) bliver?</a:t>
                      </a:r>
                    </a:p>
                    <a:p>
                      <a:endParaRPr lang="da-DK" sz="1800" dirty="0" smtClean="0">
                        <a:solidFill>
                          <a:srgbClr val="060606"/>
                        </a:solidFill>
                      </a:endParaRPr>
                    </a:p>
                    <a:p>
                      <a:endParaRPr lang="da-DK" sz="1800" dirty="0" smtClean="0">
                        <a:solidFill>
                          <a:srgbClr val="060606"/>
                        </a:solidFill>
                      </a:endParaRPr>
                    </a:p>
                    <a:p>
                      <a:r>
                        <a:rPr lang="da-DK" sz="2000" b="0" dirty="0" smtClean="0">
                          <a:solidFill>
                            <a:srgbClr val="060606"/>
                          </a:solidFill>
                          <a:latin typeface="Georgia" panose="02040502050405020303" pitchFamily="18" charset="0"/>
                        </a:rPr>
                        <a:t>61 %    Erhvervsnetværk</a:t>
                      </a:r>
                    </a:p>
                    <a:p>
                      <a:r>
                        <a:rPr lang="da-DK" sz="2000" b="0" dirty="0" smtClean="0">
                          <a:solidFill>
                            <a:srgbClr val="060606"/>
                          </a:solidFill>
                          <a:latin typeface="Georgia" panose="02040502050405020303" pitchFamily="18" charset="0"/>
                        </a:rPr>
                        <a:t>32 %    Humanitær organisation</a:t>
                      </a:r>
                    </a:p>
                    <a:p>
                      <a:r>
                        <a:rPr lang="da-DK" sz="2000" b="0" dirty="0" smtClean="0">
                          <a:solidFill>
                            <a:srgbClr val="060606"/>
                          </a:solidFill>
                          <a:latin typeface="Georgia" panose="02040502050405020303" pitchFamily="18" charset="0"/>
                        </a:rPr>
                        <a:t>7 %      Social kaffeklub</a:t>
                      </a:r>
                      <a:endParaRPr lang="da-DK" sz="2000" b="0" dirty="0">
                        <a:solidFill>
                          <a:srgbClr val="060606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40624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a-DK" dirty="0" smtClean="0">
                          <a:solidFill>
                            <a:srgbClr val="060606"/>
                          </a:solidFill>
                        </a:rPr>
                        <a:t>* </a:t>
                      </a:r>
                      <a:r>
                        <a:rPr lang="da-DK" sz="1400" dirty="0" smtClean="0">
                          <a:solidFill>
                            <a:srgbClr val="060606"/>
                          </a:solidFill>
                        </a:rPr>
                        <a:t>Blanding af 1 og 3, 70% social+20% erhverv+10% hum., lokalt netværk, social klub, kammeratligt socialt netværk og humanitært forum, erhvervsnetværk og humanitær </a:t>
                      </a:r>
                      <a:r>
                        <a:rPr lang="da-DK" sz="1400" dirty="0" err="1" smtClean="0">
                          <a:solidFill>
                            <a:srgbClr val="060606"/>
                          </a:solidFill>
                        </a:rPr>
                        <a:t>org</a:t>
                      </a:r>
                      <a:r>
                        <a:rPr lang="da-DK" sz="1400" dirty="0" smtClean="0">
                          <a:solidFill>
                            <a:srgbClr val="060606"/>
                          </a:solidFill>
                        </a:rPr>
                        <a:t> vægter lige højt</a:t>
                      </a:r>
                      <a:endParaRPr lang="da-DK" sz="1400" dirty="0">
                        <a:solidFill>
                          <a:srgbClr val="060606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800" dirty="0">
                        <a:solidFill>
                          <a:srgbClr val="060606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625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Klubmøderne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8560" y="1268760"/>
            <a:ext cx="7965440" cy="3539439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Georgia"/>
                <a:cs typeface="Georgia"/>
              </a:rPr>
              <a:t>Rotary </a:t>
            </a:r>
            <a:r>
              <a:rPr lang="en-US" sz="2000" b="1" dirty="0" err="1" smtClean="0">
                <a:solidFill>
                  <a:schemeClr val="accent1"/>
                </a:solidFill>
                <a:latin typeface="Georgia"/>
                <a:cs typeface="Georgia"/>
              </a:rPr>
              <a:t>adskiller</a:t>
            </a:r>
            <a:r>
              <a:rPr lang="en-US" sz="2000" b="1" dirty="0" smtClean="0">
                <a:solidFill>
                  <a:schemeClr val="accent1"/>
                </a:solidFill>
                <a:latin typeface="Georgia"/>
                <a:cs typeface="Georgia"/>
              </a:rPr>
              <a:t> sig </a:t>
            </a:r>
            <a:r>
              <a:rPr lang="en-US" sz="2000" b="1" dirty="0" err="1" smtClean="0">
                <a:solidFill>
                  <a:schemeClr val="accent1"/>
                </a:solidFill>
                <a:latin typeface="Georgia"/>
                <a:cs typeface="Georgia"/>
              </a:rPr>
              <a:t>fra</a:t>
            </a:r>
            <a:r>
              <a:rPr lang="en-US" sz="2000" b="1" dirty="0" smtClean="0">
                <a:solidFill>
                  <a:schemeClr val="accent1"/>
                </a:solidFill>
                <a:latin typeface="Georgia"/>
                <a:cs typeface="Georgia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Georgia"/>
                <a:cs typeface="Georgia"/>
              </a:rPr>
              <a:t>andre</a:t>
            </a:r>
            <a:r>
              <a:rPr lang="en-US" sz="2000" b="1" dirty="0" smtClean="0">
                <a:solidFill>
                  <a:schemeClr val="accent1"/>
                </a:solidFill>
                <a:latin typeface="Georgia"/>
                <a:cs typeface="Georgia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Georgia"/>
                <a:cs typeface="Georgia"/>
              </a:rPr>
              <a:t>netværk</a:t>
            </a:r>
            <a:r>
              <a:rPr lang="en-US" sz="2000" b="1" dirty="0" smtClean="0">
                <a:solidFill>
                  <a:schemeClr val="accent1"/>
                </a:solidFill>
                <a:latin typeface="Georgia"/>
                <a:cs typeface="Georgia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Georgia"/>
                <a:cs typeface="Georgia"/>
              </a:rPr>
              <a:t>ved</a:t>
            </a:r>
            <a:r>
              <a:rPr lang="en-US" sz="2000" b="1" dirty="0" smtClean="0">
                <a:solidFill>
                  <a:schemeClr val="accent1"/>
                </a:solidFill>
                <a:latin typeface="Georgia"/>
                <a:cs typeface="Georgia"/>
              </a:rPr>
              <a:t>: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000" b="1" dirty="0" err="1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Stor</a:t>
            </a:r>
            <a:r>
              <a:rPr lang="en-US" sz="2000" b="1" dirty="0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variation </a:t>
            </a:r>
            <a:r>
              <a:rPr lang="en-US" sz="2000" b="1" dirty="0" err="1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af</a:t>
            </a:r>
            <a:r>
              <a:rPr lang="en-US" sz="2000" b="1" dirty="0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foredragene</a:t>
            </a:r>
            <a:r>
              <a:rPr lang="en-US" sz="2000" b="1" dirty="0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(54 %)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000" b="1" dirty="0" err="1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Høj</a:t>
            </a:r>
            <a:r>
              <a:rPr lang="en-US" sz="2000" b="1" dirty="0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kvalitet</a:t>
            </a:r>
            <a:r>
              <a:rPr lang="en-US" sz="2000" b="1" dirty="0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i</a:t>
            </a:r>
            <a:r>
              <a:rPr lang="en-US" sz="2000" b="1" dirty="0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foredragene</a:t>
            </a:r>
            <a:r>
              <a:rPr lang="en-US" sz="2000" b="1" dirty="0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(20 %)</a:t>
            </a:r>
          </a:p>
          <a:p>
            <a:pPr marL="0" indent="0">
              <a:spcAft>
                <a:spcPts val="300"/>
              </a:spcAft>
              <a:buNone/>
            </a:pPr>
            <a:endParaRPr lang="en-US" sz="2000" b="1" dirty="0" smtClean="0">
              <a:solidFill>
                <a:schemeClr val="accent1"/>
              </a:solidFill>
              <a:latin typeface="Georgia"/>
              <a:cs typeface="Georgia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2000" b="1" dirty="0" err="1" smtClean="0">
                <a:solidFill>
                  <a:schemeClr val="accent1"/>
                </a:solidFill>
                <a:latin typeface="Georgia"/>
                <a:cs typeface="Georgia"/>
              </a:rPr>
              <a:t>Mødeprocenter</a:t>
            </a:r>
            <a:r>
              <a:rPr lang="en-US" sz="2000" b="1" dirty="0" smtClean="0">
                <a:solidFill>
                  <a:schemeClr val="accent1"/>
                </a:solidFill>
                <a:latin typeface="Georgia"/>
                <a:cs typeface="Georgia"/>
              </a:rPr>
              <a:t>:</a:t>
            </a:r>
          </a:p>
          <a:p>
            <a:pPr marL="339725" indent="-225425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</a:pPr>
            <a:r>
              <a:rPr lang="en-US" sz="2000" b="1" dirty="0" err="1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Gennemsnitlig</a:t>
            </a:r>
            <a:r>
              <a:rPr lang="en-US" sz="2000" b="1" dirty="0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mødeprocent</a:t>
            </a:r>
            <a:r>
              <a:rPr lang="en-US" sz="2000" b="1" dirty="0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i</a:t>
            </a:r>
            <a:r>
              <a:rPr lang="en-US" sz="2000" b="1" dirty="0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dette</a:t>
            </a:r>
            <a:r>
              <a:rPr lang="en-US" sz="2000" b="1" dirty="0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Rotaryår</a:t>
            </a:r>
            <a:r>
              <a:rPr lang="en-US" sz="2000" b="1" dirty="0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= 58 %</a:t>
            </a:r>
          </a:p>
          <a:p>
            <a:pPr marL="339725" indent="-225425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</a:pPr>
            <a:r>
              <a:rPr lang="en-US" sz="2000" b="1" dirty="0" err="1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Mødeprocent</a:t>
            </a:r>
            <a:r>
              <a:rPr lang="en-US" sz="2000" b="1" dirty="0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til</a:t>
            </a:r>
            <a:r>
              <a:rPr lang="en-US" sz="2000" b="1" dirty="0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det</a:t>
            </a:r>
            <a:r>
              <a:rPr lang="en-US" sz="2000" b="1" dirty="0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enkelte</a:t>
            </a:r>
            <a:r>
              <a:rPr lang="en-US" sz="2000" b="1" dirty="0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klubmøde</a:t>
            </a:r>
            <a:r>
              <a:rPr lang="en-US" sz="2000" b="1" dirty="0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: 27 – 80 %</a:t>
            </a:r>
          </a:p>
          <a:p>
            <a:pPr marL="339725" indent="-225425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</a:pPr>
            <a:r>
              <a:rPr lang="en-US" sz="2000" b="1" dirty="0" err="1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Mødeprocent</a:t>
            </a:r>
            <a:r>
              <a:rPr lang="en-US" sz="2000" b="1" dirty="0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for </a:t>
            </a:r>
            <a:r>
              <a:rPr lang="en-US" sz="2000" b="1" dirty="0" err="1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det</a:t>
            </a:r>
            <a:r>
              <a:rPr lang="en-US" sz="2000" b="1" dirty="0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enkelte</a:t>
            </a:r>
            <a:r>
              <a:rPr lang="en-US" sz="2000" b="1" dirty="0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medlem</a:t>
            </a:r>
            <a:r>
              <a:rPr lang="en-US" sz="2000" b="1" dirty="0" smtClean="0">
                <a:solidFill>
                  <a:srgbClr val="060606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: </a:t>
            </a:r>
          </a:p>
          <a:p>
            <a:pPr marL="739775" lvl="1" indent="-225425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</a:pPr>
            <a:r>
              <a:rPr lang="en-US" sz="1600" b="1" dirty="0" smtClean="0">
                <a:solidFill>
                  <a:srgbClr val="06060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&gt;85 % 		: 7 </a:t>
            </a:r>
            <a:r>
              <a:rPr lang="en-US" sz="1600" b="1" dirty="0" err="1" smtClean="0">
                <a:solidFill>
                  <a:srgbClr val="06060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medlemmer</a:t>
            </a:r>
            <a:endParaRPr lang="en-US" sz="1600" b="1" dirty="0" smtClean="0">
              <a:solidFill>
                <a:srgbClr val="06060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39775" lvl="1" indent="-225425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</a:pPr>
            <a:r>
              <a:rPr lang="en-US" sz="1600" b="1" dirty="0" smtClean="0">
                <a:solidFill>
                  <a:srgbClr val="06060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 – 85 % 	: 20 </a:t>
            </a:r>
            <a:r>
              <a:rPr lang="en-US" sz="1600" b="1" dirty="0" err="1" smtClean="0">
                <a:solidFill>
                  <a:srgbClr val="06060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medlemmer</a:t>
            </a:r>
            <a:endParaRPr lang="en-US" sz="1600" b="1" dirty="0" smtClean="0">
              <a:solidFill>
                <a:srgbClr val="06060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39775" lvl="1" indent="-225425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</a:pPr>
            <a:r>
              <a:rPr lang="en-US" sz="1600" b="1" dirty="0" smtClean="0">
                <a:solidFill>
                  <a:srgbClr val="06060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 – 50 %	: 12 </a:t>
            </a:r>
            <a:r>
              <a:rPr lang="en-US" sz="1600" b="1" dirty="0" err="1" smtClean="0">
                <a:solidFill>
                  <a:srgbClr val="06060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medlemmer</a:t>
            </a:r>
            <a:r>
              <a:rPr lang="en-US" sz="1600" b="1" dirty="0" smtClean="0">
                <a:solidFill>
                  <a:srgbClr val="06060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739775" lvl="1" indent="-225425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</a:pPr>
            <a:r>
              <a:rPr lang="en-US" sz="1600" b="1" dirty="0" smtClean="0">
                <a:solidFill>
                  <a:srgbClr val="06060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&lt;30 %		: </a:t>
            </a:r>
            <a:r>
              <a:rPr lang="en-US" sz="1600" b="1" dirty="0" smtClean="0">
                <a:solidFill>
                  <a:srgbClr val="06060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en-US" sz="1600" b="1" dirty="0" err="1" smtClean="0">
                <a:solidFill>
                  <a:srgbClr val="06060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medlemmer</a:t>
            </a:r>
            <a:endParaRPr lang="en-US" sz="1600" b="1" dirty="0" smtClean="0">
              <a:solidFill>
                <a:srgbClr val="06060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58585A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33149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NØRK vision 2016-17: Engagement – </a:t>
            </a:r>
            <a:r>
              <a:rPr lang="en-US" sz="2400" dirty="0" err="1" smtClean="0"/>
              <a:t>involvering</a:t>
            </a:r>
            <a:r>
              <a:rPr lang="en-US" sz="2400" dirty="0" smtClean="0"/>
              <a:t> – </a:t>
            </a:r>
            <a:r>
              <a:rPr lang="en-US" sz="2400" dirty="0" err="1" smtClean="0"/>
              <a:t>synlighed</a:t>
            </a:r>
            <a:endParaRPr lang="en-US" sz="2400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923829"/>
              </p:ext>
            </p:extLst>
          </p:nvPr>
        </p:nvGraphicFramePr>
        <p:xfrm>
          <a:off x="225406" y="3645025"/>
          <a:ext cx="889248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7426"/>
                <a:gridCol w="4915054"/>
              </a:tblGrid>
              <a:tr h="1944215"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005DAA"/>
                          </a:solidFill>
                          <a:latin typeface="Georgia" panose="02040502050405020303" pitchFamily="18" charset="0"/>
                        </a:rPr>
                        <a:t>Hvad tror du, andre tænker om Rotary?</a:t>
                      </a:r>
                    </a:p>
                    <a:p>
                      <a:endParaRPr lang="da-DK" dirty="0" smtClean="0">
                        <a:solidFill>
                          <a:srgbClr val="005DAA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a-DK" sz="1600" b="0" dirty="0" smtClean="0">
                          <a:solidFill>
                            <a:srgbClr val="060606"/>
                          </a:solidFill>
                          <a:latin typeface="Georgia" panose="02040502050405020303" pitchFamily="18" charset="0"/>
                        </a:rPr>
                        <a:t>Loge (56 %)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a-DK" sz="1600" b="0" dirty="0" smtClean="0">
                          <a:solidFill>
                            <a:srgbClr val="060606"/>
                          </a:solidFill>
                          <a:latin typeface="Georgia" panose="02040502050405020303" pitchFamily="18" charset="0"/>
                        </a:rPr>
                        <a:t>Gammeldags (41 %)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a-DK" sz="1600" b="0" dirty="0" smtClean="0">
                          <a:solidFill>
                            <a:srgbClr val="060606"/>
                          </a:solidFill>
                          <a:latin typeface="Georgia" panose="02040502050405020303" pitchFamily="18" charset="0"/>
                        </a:rPr>
                        <a:t>Fortidens storhed (3 %)</a:t>
                      </a:r>
                      <a:endParaRPr lang="da-DK" sz="1600" b="0" dirty="0">
                        <a:solidFill>
                          <a:srgbClr val="060606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005DAA"/>
                          </a:solidFill>
                          <a:latin typeface="Georgia" panose="02040502050405020303" pitchFamily="18" charset="0"/>
                        </a:rPr>
                        <a:t>Hvad vil du gerne, at Rotary forbindes med?</a:t>
                      </a:r>
                    </a:p>
                    <a:p>
                      <a:endParaRPr lang="da-DK" dirty="0" smtClean="0">
                        <a:solidFill>
                          <a:srgbClr val="005DAA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a-DK" sz="1600" b="0" dirty="0" smtClean="0">
                          <a:solidFill>
                            <a:srgbClr val="060606"/>
                          </a:solidFill>
                          <a:latin typeface="Georgia" panose="02040502050405020303" pitchFamily="18" charset="0"/>
                        </a:rPr>
                        <a:t>Altfavnende, aktivt erhvervsnetværk (42 %)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a-DK" sz="1600" b="0" dirty="0" smtClean="0">
                          <a:solidFill>
                            <a:srgbClr val="060606"/>
                          </a:solidFill>
                          <a:latin typeface="Georgia" panose="02040502050405020303" pitchFamily="18" charset="0"/>
                        </a:rPr>
                        <a:t>Rotary</a:t>
                      </a:r>
                      <a:r>
                        <a:rPr lang="da-DK" sz="1600" b="0" baseline="0" dirty="0" smtClean="0">
                          <a:solidFill>
                            <a:srgbClr val="060606"/>
                          </a:solidFill>
                          <a:latin typeface="Georgia" panose="02040502050405020303" pitchFamily="18" charset="0"/>
                        </a:rPr>
                        <a:t> gør en forskel for andre (33 %)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a-DK" sz="1600" b="0" baseline="0" dirty="0" smtClean="0">
                          <a:solidFill>
                            <a:srgbClr val="060606"/>
                          </a:solidFill>
                          <a:latin typeface="Georgia" panose="02040502050405020303" pitchFamily="18" charset="0"/>
                        </a:rPr>
                        <a:t>Udviklende (17 %)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a-DK" sz="1600" b="0" baseline="0" dirty="0" smtClean="0">
                          <a:solidFill>
                            <a:srgbClr val="060606"/>
                          </a:solidFill>
                          <a:latin typeface="Georgia" panose="02040502050405020303" pitchFamily="18" charset="0"/>
                        </a:rPr>
                        <a:t>Kammeratskab</a:t>
                      </a:r>
                      <a:r>
                        <a:rPr lang="da-DK" sz="1600" b="0" dirty="0" smtClean="0">
                          <a:solidFill>
                            <a:srgbClr val="005DAA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da-DK" sz="1600" b="0" dirty="0" smtClean="0">
                          <a:solidFill>
                            <a:srgbClr val="060606"/>
                          </a:solidFill>
                          <a:latin typeface="Georgia" panose="02040502050405020303" pitchFamily="18" charset="0"/>
                        </a:rPr>
                        <a:t>(8 %)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da-DK" dirty="0" smtClean="0">
                        <a:solidFill>
                          <a:srgbClr val="060606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da-DK" sz="2400" i="1" dirty="0" smtClean="0">
                          <a:solidFill>
                            <a:srgbClr val="FF0000"/>
                          </a:solidFill>
                          <a:latin typeface="Bradley Hand ITC" panose="03070402050302030203" pitchFamily="66" charset="0"/>
                        </a:rPr>
                        <a:t>Hvordan kommer vi herhen?</a:t>
                      </a:r>
                      <a:endParaRPr lang="da-DK" sz="2400" i="1" dirty="0">
                        <a:solidFill>
                          <a:srgbClr val="FF000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Tekstfelt 5"/>
          <p:cNvSpPr txBox="1"/>
          <p:nvPr/>
        </p:nvSpPr>
        <p:spPr>
          <a:xfrm>
            <a:off x="1018084" y="1196752"/>
            <a:ext cx="74888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 smtClean="0">
                <a:solidFill>
                  <a:srgbClr val="060606"/>
                </a:solidFill>
                <a:latin typeface="Georgia" panose="02040502050405020303" pitchFamily="18" charset="0"/>
              </a:rPr>
              <a:t>86 % har deltaget i medlemsundersøgelsen</a:t>
            </a:r>
          </a:p>
          <a:p>
            <a:r>
              <a:rPr lang="da-DK" sz="1800" dirty="0" smtClean="0">
                <a:solidFill>
                  <a:srgbClr val="060606"/>
                </a:solidFill>
                <a:latin typeface="Georgia" panose="02040502050405020303" pitchFamily="18" charset="0"/>
              </a:rPr>
              <a:t>84 </a:t>
            </a:r>
            <a:r>
              <a:rPr lang="da-DK" sz="1800" dirty="0">
                <a:solidFill>
                  <a:srgbClr val="060606"/>
                </a:solidFill>
                <a:latin typeface="Georgia" panose="02040502050405020303" pitchFamily="18" charset="0"/>
              </a:rPr>
              <a:t>% synes vi har et godt kammeratskab</a:t>
            </a:r>
          </a:p>
          <a:p>
            <a:r>
              <a:rPr lang="da-DK" sz="1800" dirty="0" smtClean="0">
                <a:solidFill>
                  <a:srgbClr val="060606"/>
                </a:solidFill>
                <a:latin typeface="Georgia" panose="02040502050405020303" pitchFamily="18" charset="0"/>
              </a:rPr>
              <a:t>75 % får det ud af Rotary, som de har forventet</a:t>
            </a:r>
          </a:p>
          <a:p>
            <a:r>
              <a:rPr lang="da-DK" sz="1800" dirty="0" smtClean="0">
                <a:solidFill>
                  <a:srgbClr val="060606"/>
                </a:solidFill>
                <a:latin typeface="Georgia" panose="02040502050405020303" pitchFamily="18" charset="0"/>
              </a:rPr>
              <a:t>56 % synes det er vigtigt, at Rotary er nævnt i medierne</a:t>
            </a:r>
          </a:p>
          <a:p>
            <a:r>
              <a:rPr lang="da-DK" sz="1800" dirty="0" smtClean="0">
                <a:solidFill>
                  <a:srgbClr val="060606"/>
                </a:solidFill>
                <a:latin typeface="Georgia" panose="02040502050405020303" pitchFamily="18" charset="0"/>
              </a:rPr>
              <a:t>5 % synes, det humanitære fylder for meget</a:t>
            </a:r>
          </a:p>
          <a:p>
            <a:r>
              <a:rPr lang="da-DK" sz="1800" dirty="0" smtClean="0">
                <a:solidFill>
                  <a:srgbClr val="060606"/>
                </a:solidFill>
                <a:latin typeface="Georgia" panose="02040502050405020303" pitchFamily="18" charset="0"/>
              </a:rPr>
              <a:t>3 % er enig i, at det er klart og tydeligt, hvad Rotary står for</a:t>
            </a:r>
          </a:p>
          <a:p>
            <a:r>
              <a:rPr lang="da-DK" sz="1800" dirty="0" smtClean="0">
                <a:solidFill>
                  <a:srgbClr val="060606"/>
                </a:solidFill>
                <a:latin typeface="Georgia" panose="02040502050405020303" pitchFamily="18" charset="0"/>
              </a:rPr>
              <a:t>3 % er enig i, at det er nemt at skabe fællesskab om projekter </a:t>
            </a:r>
            <a:endParaRPr lang="da-DK" sz="1800" dirty="0">
              <a:solidFill>
                <a:srgbClr val="060606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882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5D46C21DE58C4CABA2722541AFBD12" ma:contentTypeVersion="0" ma:contentTypeDescription="Create a new document." ma:contentTypeScope="" ma:versionID="e56f661cc702b13f5d805303c9df573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9654908-E9C4-42F2-86B2-99E559DC35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5DD5FF-F904-400F-8054-43282BE69A9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2CEFB23-21C2-428C-838E-4DF78B746B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RICommunications_white (1)</Template>
  <TotalTime>164</TotalTime>
  <Words>344</Words>
  <Application>Microsoft Office PowerPoint</Application>
  <PresentationFormat>Skærmshow (4:3)</PresentationFormat>
  <Paragraphs>64</Paragraphs>
  <Slides>5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8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5</vt:i4>
      </vt:variant>
    </vt:vector>
  </HeadingPairs>
  <TitlesOfParts>
    <vt:vector size="16" baseType="lpstr">
      <vt:lpstr>Arial</vt:lpstr>
      <vt:lpstr>Arial Narrow</vt:lpstr>
      <vt:lpstr>Arial Narrow Bold</vt:lpstr>
      <vt:lpstr>Bradley Hand ITC</vt:lpstr>
      <vt:lpstr>Calibri</vt:lpstr>
      <vt:lpstr>Georgia</vt:lpstr>
      <vt:lpstr>Wingdings</vt:lpstr>
      <vt:lpstr>ヒラギノ角ゴ Pro W3</vt:lpstr>
      <vt:lpstr>RICommunications_white</vt:lpstr>
      <vt:lpstr>Custom Design</vt:lpstr>
      <vt:lpstr>2_Custom Design</vt:lpstr>
      <vt:lpstr>PowerPoint-præsentation</vt:lpstr>
      <vt:lpstr>Indhold</vt:lpstr>
      <vt:lpstr>NØRK nu – og fremover?</vt:lpstr>
      <vt:lpstr>Klubmøderne</vt:lpstr>
      <vt:lpstr>NØRK vision 2016-17: Engagement – involvering – synlighed</vt:lpstr>
    </vt:vector>
  </TitlesOfParts>
  <Company>Rotary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Nanna Stryhn</dc:creator>
  <cp:lastModifiedBy>Nanna Stryhn</cp:lastModifiedBy>
  <cp:revision>16</cp:revision>
  <cp:lastPrinted>2017-01-24T14:49:01Z</cp:lastPrinted>
  <dcterms:created xsi:type="dcterms:W3CDTF">2017-01-24T12:40:25Z</dcterms:created>
  <dcterms:modified xsi:type="dcterms:W3CDTF">2017-01-24T15:25:09Z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0x010100A65D46C21DE58C4CABA2722541AFBD12</vt:lpwstr>
  </property>
</Properties>
</file>